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6"/>
  </p:notesMasterIdLst>
  <p:handoutMasterIdLst>
    <p:handoutMasterId r:id="rId7"/>
  </p:handoutMasterIdLst>
  <p:sldIdLst>
    <p:sldId id="258" r:id="rId2"/>
    <p:sldId id="259" r:id="rId3"/>
    <p:sldId id="261" r:id="rId4"/>
    <p:sldId id="263" r:id="rId5"/>
  </p:sldIdLst>
  <p:sldSz cx="9906000" cy="6858000" type="A4"/>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CAF9ED-07DC-4A11-8D7F-57B35C25682E}" styleName="中間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71" autoAdjust="0"/>
    <p:restoredTop sz="94720" autoAdjust="0"/>
  </p:normalViewPr>
  <p:slideViewPr>
    <p:cSldViewPr snapToGrid="0" snapToObjects="1">
      <p:cViewPr>
        <p:scale>
          <a:sx n="112" d="100"/>
          <a:sy n="112" d="100"/>
        </p:scale>
        <p:origin x="-88" y="-88"/>
      </p:cViewPr>
      <p:guideLst>
        <p:guide orient="horz" pos="2160"/>
        <p:guide pos="3120"/>
      </p:guideLst>
    </p:cSldViewPr>
  </p:slideViewPr>
  <p:outlineViewPr>
    <p:cViewPr>
      <p:scale>
        <a:sx n="33" d="100"/>
        <a:sy n="33" d="100"/>
      </p:scale>
      <p:origin x="0" y="2291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handoutMaster" Target="handoutMasters/handout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3B04CD9-B862-D441-858C-ACAA94EA451E}" type="datetime1">
              <a:rPr kumimoji="1" lang="en-US" altLang="ja-JP" smtClean="0"/>
              <a:t>8/18/16</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6E959BC-63A7-414A-943A-427055EAF509}" type="slidenum">
              <a:rPr kumimoji="1" lang="ja-JP" altLang="en-US" smtClean="0"/>
              <a:t>‹#›</a:t>
            </a:fld>
            <a:endParaRPr kumimoji="1" lang="ja-JP" altLang="en-US"/>
          </a:p>
        </p:txBody>
      </p:sp>
    </p:spTree>
    <p:extLst>
      <p:ext uri="{BB962C8B-B14F-4D97-AF65-F5344CB8AC3E}">
        <p14:creationId xmlns:p14="http://schemas.microsoft.com/office/powerpoint/2010/main" val="11662252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BC18479-4E06-5F43-9F15-36CCEB47522E}" type="datetime1">
              <a:rPr kumimoji="1" lang="en-US" altLang="ja-JP" smtClean="0"/>
              <a:t>8/18/16</a:t>
            </a:fld>
            <a:endParaRPr kumimoji="1" lang="ja-JP" altLang="en-US"/>
          </a:p>
        </p:txBody>
      </p:sp>
      <p:sp>
        <p:nvSpPr>
          <p:cNvPr id="4" name="スライド イメージ プレースホルダー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9F6128-C4A3-6947-8F06-CF30FBF5F3ED}" type="slidenum">
              <a:rPr kumimoji="1" lang="ja-JP" altLang="en-US" smtClean="0"/>
              <a:t>‹#›</a:t>
            </a:fld>
            <a:endParaRPr kumimoji="1" lang="ja-JP" altLang="en-US"/>
          </a:p>
        </p:txBody>
      </p:sp>
    </p:spTree>
    <p:extLst>
      <p:ext uri="{BB962C8B-B14F-4D97-AF65-F5344CB8AC3E}">
        <p14:creationId xmlns:p14="http://schemas.microsoft.com/office/powerpoint/2010/main" val="20601853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8" name="正方形/長方形 7"/>
          <p:cNvSpPr/>
          <p:nvPr userDrawn="1"/>
        </p:nvSpPr>
        <p:spPr>
          <a:xfrm>
            <a:off x="0" y="1128954"/>
            <a:ext cx="446865" cy="2139840"/>
          </a:xfrm>
          <a:prstGeom prst="rect">
            <a:avLst/>
          </a:prstGeom>
          <a:solidFill>
            <a:schemeClr val="bg2">
              <a:alpha val="49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3" name="正方形/長方形 12"/>
          <p:cNvSpPr/>
          <p:nvPr userDrawn="1"/>
        </p:nvSpPr>
        <p:spPr>
          <a:xfrm>
            <a:off x="0" y="3268794"/>
            <a:ext cx="446865" cy="3229660"/>
          </a:xfrm>
          <a:prstGeom prst="rect">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ctrTitle" hasCustomPrompt="1"/>
          </p:nvPr>
        </p:nvSpPr>
        <p:spPr>
          <a:xfrm>
            <a:off x="742950" y="1695380"/>
            <a:ext cx="8420100" cy="1470025"/>
          </a:xfrm>
        </p:spPr>
        <p:txBody>
          <a:bodyPr>
            <a:normAutofit/>
          </a:bodyPr>
          <a:lstStyle>
            <a:lvl1pPr>
              <a:defRPr sz="3600"/>
            </a:lvl1pPr>
          </a:lstStyle>
          <a:p>
            <a:r>
              <a:rPr kumimoji="1" lang="ja-JP" altLang="en-US" dirty="0" smtClean="0"/>
              <a:t>題名</a:t>
            </a:r>
            <a:endParaRPr kumimoji="1" lang="ja-JP" altLang="en-US" dirty="0"/>
          </a:p>
        </p:txBody>
      </p:sp>
      <p:sp>
        <p:nvSpPr>
          <p:cNvPr id="3" name="サブタイトル 2"/>
          <p:cNvSpPr>
            <a:spLocks noGrp="1"/>
          </p:cNvSpPr>
          <p:nvPr>
            <p:ph type="subTitle" idx="1" hasCustomPrompt="1"/>
          </p:nvPr>
        </p:nvSpPr>
        <p:spPr>
          <a:xfrm>
            <a:off x="1485900" y="3358977"/>
            <a:ext cx="6934200" cy="497185"/>
          </a:xfrm>
        </p:spPr>
        <p:txBody>
          <a:bodyPr>
            <a:noAutofit/>
          </a:bodyPr>
          <a:lstStyle>
            <a:lvl1pPr marL="0" indent="0" algn="r">
              <a:buNone/>
              <a:defRPr sz="2000">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smtClean="0"/>
              <a:t>日付</a:t>
            </a:r>
            <a:endParaRPr kumimoji="1" lang="ja-JP" altLang="en-US" dirty="0"/>
          </a:p>
        </p:txBody>
      </p:sp>
      <p:sp>
        <p:nvSpPr>
          <p:cNvPr id="11" name="正方形/長方形 10"/>
          <p:cNvSpPr/>
          <p:nvPr userDrawn="1"/>
        </p:nvSpPr>
        <p:spPr>
          <a:xfrm>
            <a:off x="0" y="0"/>
            <a:ext cx="9906000" cy="1128954"/>
          </a:xfrm>
          <a:prstGeom prst="rect">
            <a:avLst/>
          </a:prstGeom>
          <a:solidFill>
            <a:schemeClr val="tx2">
              <a:lumMod val="50000"/>
            </a:schemeClr>
          </a:solidFill>
          <a:ln>
            <a:solidFill>
              <a:schemeClr val="tx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2" name="正方形/長方形 11"/>
          <p:cNvSpPr/>
          <p:nvPr userDrawn="1"/>
        </p:nvSpPr>
        <p:spPr>
          <a:xfrm>
            <a:off x="0" y="6498454"/>
            <a:ext cx="9906000" cy="359547"/>
          </a:xfrm>
          <a:prstGeom prst="rect">
            <a:avLst/>
          </a:prstGeom>
          <a:solidFill>
            <a:schemeClr val="tx2">
              <a:lumMod val="50000"/>
            </a:schemeClr>
          </a:solidFill>
          <a:ln>
            <a:solidFill>
              <a:schemeClr val="tx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0" name="テキスト プレースホルダー 9"/>
          <p:cNvSpPr>
            <a:spLocks noGrp="1"/>
          </p:cNvSpPr>
          <p:nvPr>
            <p:ph type="body" sz="quarter" idx="13" hasCustomPrompt="1"/>
          </p:nvPr>
        </p:nvSpPr>
        <p:spPr>
          <a:xfrm>
            <a:off x="1485900" y="3939208"/>
            <a:ext cx="6934200" cy="538749"/>
          </a:xfrm>
        </p:spPr>
        <p:txBody>
          <a:bodyPr>
            <a:normAutofit/>
          </a:bodyPr>
          <a:lstStyle>
            <a:lvl1pPr marL="0" indent="0" algn="r">
              <a:buNone/>
              <a:defRPr sz="2400"/>
            </a:lvl1pPr>
          </a:lstStyle>
          <a:p>
            <a:pPr lvl="0"/>
            <a:r>
              <a:rPr kumimoji="1" lang="ja-JP" altLang="en-US" dirty="0" smtClean="0"/>
              <a:t>名前</a:t>
            </a:r>
            <a:endParaRPr kumimoji="1" lang="ja-JP" altLang="en-US" dirty="0"/>
          </a:p>
        </p:txBody>
      </p:sp>
      <p:pic>
        <p:nvPicPr>
          <p:cNvPr id="9" name="図 8" descr="michikara logo 3.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12544" y="4844404"/>
            <a:ext cx="3982942" cy="1275178"/>
          </a:xfrm>
          <a:prstGeom prst="rect">
            <a:avLst/>
          </a:prstGeom>
        </p:spPr>
      </p:pic>
      <p:sp>
        <p:nvSpPr>
          <p:cNvPr id="14" name="正方形/長方形 13"/>
          <p:cNvSpPr/>
          <p:nvPr userDrawn="1"/>
        </p:nvSpPr>
        <p:spPr>
          <a:xfrm>
            <a:off x="9459135" y="1128954"/>
            <a:ext cx="446865" cy="2139840"/>
          </a:xfrm>
          <a:prstGeom prst="rect">
            <a:avLst/>
          </a:prstGeom>
          <a:solidFill>
            <a:schemeClr val="bg2">
              <a:alpha val="49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5" name="正方形/長方形 14"/>
          <p:cNvSpPr/>
          <p:nvPr userDrawn="1"/>
        </p:nvSpPr>
        <p:spPr>
          <a:xfrm>
            <a:off x="9459135" y="3268794"/>
            <a:ext cx="446865" cy="3229660"/>
          </a:xfrm>
          <a:prstGeom prst="rect">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86363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95300" y="1248153"/>
            <a:ext cx="8915400" cy="4934791"/>
          </a:xfrm>
        </p:spPr>
        <p:txBody>
          <a:bodyPr anchor="t">
            <a:normAutofit/>
          </a:bodyPr>
          <a:lstStyle>
            <a:lvl1pPr>
              <a:defRPr sz="1600" i="1"/>
            </a:lvl1pPr>
            <a:lvl2pPr>
              <a:defRPr sz="1400"/>
            </a:lvl2pPr>
            <a:lvl3pPr>
              <a:defRPr sz="1200"/>
            </a:lvl3pPr>
          </a:lstStyle>
          <a:p>
            <a:pPr lvl="0"/>
            <a:endParaRPr kumimoji="1" lang="ja-JP" altLang="en-US" dirty="0" smtClean="0"/>
          </a:p>
        </p:txBody>
      </p:sp>
      <p:sp>
        <p:nvSpPr>
          <p:cNvPr id="14" name="正方形/長方形 13"/>
          <p:cNvSpPr/>
          <p:nvPr userDrawn="1"/>
        </p:nvSpPr>
        <p:spPr>
          <a:xfrm>
            <a:off x="0" y="0"/>
            <a:ext cx="9906000" cy="1056286"/>
          </a:xfrm>
          <a:prstGeom prst="rect">
            <a:avLst/>
          </a:prstGeom>
          <a:solidFill>
            <a:srgbClr val="131D43"/>
          </a:solidFill>
          <a:ln>
            <a:solidFill>
              <a:srgbClr val="131D4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5" name="タイトル 1"/>
          <p:cNvSpPr>
            <a:spLocks noGrp="1"/>
          </p:cNvSpPr>
          <p:nvPr>
            <p:ph type="title" hasCustomPrompt="1"/>
          </p:nvPr>
        </p:nvSpPr>
        <p:spPr>
          <a:xfrm>
            <a:off x="495300" y="286304"/>
            <a:ext cx="8915400" cy="524203"/>
          </a:xfrm>
          <a:ln>
            <a:noFill/>
          </a:ln>
        </p:spPr>
        <p:txBody>
          <a:bodyPr>
            <a:normAutofit/>
          </a:bodyPr>
          <a:lstStyle>
            <a:lvl1pPr algn="l">
              <a:defRPr sz="2800" i="1">
                <a:solidFill>
                  <a:srgbClr val="FFFFFF"/>
                </a:solidFill>
                <a:latin typeface="+mj-ea"/>
                <a:ea typeface="+mj-ea"/>
              </a:defRPr>
            </a:lvl1pPr>
          </a:lstStyle>
          <a:p>
            <a:r>
              <a:rPr kumimoji="1" lang="ja-JP" altLang="en-US" dirty="0" smtClean="0"/>
              <a:t>I</a:t>
            </a:r>
            <a:r>
              <a:rPr kumimoji="1" lang="en-US" altLang="ja-JP" dirty="0" err="1" smtClean="0"/>
              <a:t>ndex</a:t>
            </a:r>
            <a:endParaRPr kumimoji="1" lang="ja-JP" altLang="en-US" dirty="0"/>
          </a:p>
        </p:txBody>
      </p:sp>
      <p:pic>
        <p:nvPicPr>
          <p:cNvPr id="5" name="図 4" descr="michikara logo 4.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83037" y="6229976"/>
            <a:ext cx="2839423" cy="520983"/>
          </a:xfrm>
          <a:prstGeom prst="rect">
            <a:avLst/>
          </a:prstGeom>
        </p:spPr>
      </p:pic>
      <p:sp>
        <p:nvSpPr>
          <p:cNvPr id="10" name="コンテンツ プレースホルダー 2"/>
          <p:cNvSpPr>
            <a:spLocks noGrp="1"/>
          </p:cNvSpPr>
          <p:nvPr>
            <p:ph idx="15" hasCustomPrompt="1"/>
          </p:nvPr>
        </p:nvSpPr>
        <p:spPr>
          <a:xfrm>
            <a:off x="495300" y="6257174"/>
            <a:ext cx="5784332" cy="491873"/>
          </a:xfrm>
        </p:spPr>
        <p:txBody>
          <a:bodyPr>
            <a:noAutofit/>
          </a:bodyPr>
          <a:lstStyle>
            <a:lvl1pPr marL="0" indent="0">
              <a:buNone/>
              <a:defRPr sz="900"/>
            </a:lvl1pPr>
            <a:lvl2pPr>
              <a:defRPr sz="1400"/>
            </a:lvl2pPr>
            <a:lvl3pPr>
              <a:defRPr sz="1200"/>
            </a:lvl3pPr>
          </a:lstStyle>
          <a:p>
            <a:pPr lvl="0"/>
            <a:r>
              <a:rPr kumimoji="1" lang="ja-JP" altLang="en-US" dirty="0" smtClean="0"/>
              <a:t>脚注・参考資料</a:t>
            </a:r>
          </a:p>
        </p:txBody>
      </p:sp>
    </p:spTree>
    <p:extLst>
      <p:ext uri="{BB962C8B-B14F-4D97-AF65-F5344CB8AC3E}">
        <p14:creationId xmlns:p14="http://schemas.microsoft.com/office/powerpoint/2010/main" val="2975332852"/>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95300" y="1722753"/>
            <a:ext cx="8915400" cy="4460191"/>
          </a:xfrm>
        </p:spPr>
        <p:txBody>
          <a:bodyPr/>
          <a:lstStyle>
            <a:lvl1pPr>
              <a:defRPr sz="1600"/>
            </a:lvl1pPr>
            <a:lvl2pPr>
              <a:defRPr sz="1400"/>
            </a:lvl2pPr>
            <a:lvl3pPr>
              <a:defRPr sz="1200"/>
            </a:lvl3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p:txBody>
      </p:sp>
      <p:sp>
        <p:nvSpPr>
          <p:cNvPr id="14" name="正方形/長方形 13"/>
          <p:cNvSpPr/>
          <p:nvPr userDrawn="1"/>
        </p:nvSpPr>
        <p:spPr>
          <a:xfrm>
            <a:off x="0" y="0"/>
            <a:ext cx="9906000" cy="1056286"/>
          </a:xfrm>
          <a:prstGeom prst="rect">
            <a:avLst/>
          </a:prstGeom>
          <a:solidFill>
            <a:srgbClr val="131D43"/>
          </a:solidFill>
          <a:ln>
            <a:solidFill>
              <a:srgbClr val="131D4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5" name="タイトル 1"/>
          <p:cNvSpPr>
            <a:spLocks noGrp="1"/>
          </p:cNvSpPr>
          <p:nvPr>
            <p:ph type="title"/>
          </p:nvPr>
        </p:nvSpPr>
        <p:spPr>
          <a:xfrm>
            <a:off x="495300" y="286304"/>
            <a:ext cx="8915400" cy="524203"/>
          </a:xfrm>
          <a:ln>
            <a:noFill/>
          </a:ln>
        </p:spPr>
        <p:txBody>
          <a:bodyPr>
            <a:normAutofit/>
          </a:bodyPr>
          <a:lstStyle>
            <a:lvl1pPr algn="l">
              <a:defRPr sz="2800" i="1">
                <a:solidFill>
                  <a:srgbClr val="FFFFFF"/>
                </a:solidFill>
                <a:latin typeface="+mj-ea"/>
                <a:ea typeface="+mj-ea"/>
              </a:defRPr>
            </a:lvl1pPr>
          </a:lstStyle>
          <a:p>
            <a:endParaRPr kumimoji="1" lang="ja-JP" altLang="en-US" dirty="0"/>
          </a:p>
        </p:txBody>
      </p:sp>
      <p:sp>
        <p:nvSpPr>
          <p:cNvPr id="12" name="コンテンツ プレースホルダー 2"/>
          <p:cNvSpPr>
            <a:spLocks noGrp="1"/>
          </p:cNvSpPr>
          <p:nvPr>
            <p:ph idx="12" hasCustomPrompt="1"/>
          </p:nvPr>
        </p:nvSpPr>
        <p:spPr>
          <a:xfrm>
            <a:off x="495300" y="1177974"/>
            <a:ext cx="8915400" cy="369693"/>
          </a:xfrm>
        </p:spPr>
        <p:txBody>
          <a:bodyPr>
            <a:noAutofit/>
          </a:bodyPr>
          <a:lstStyle>
            <a:lvl1pPr marL="0" indent="0">
              <a:buNone/>
              <a:defRPr sz="2000"/>
            </a:lvl1pPr>
            <a:lvl2pPr>
              <a:defRPr sz="1400"/>
            </a:lvl2pPr>
            <a:lvl3pPr>
              <a:defRPr sz="1200"/>
            </a:lvl3pPr>
          </a:lstStyle>
          <a:p>
            <a:pPr lvl="0"/>
            <a:r>
              <a:rPr kumimoji="1" lang="ja-JP" altLang="en-US" dirty="0" smtClean="0"/>
              <a:t>マスタータイトルの書式設定</a:t>
            </a:r>
          </a:p>
        </p:txBody>
      </p:sp>
      <p:sp>
        <p:nvSpPr>
          <p:cNvPr id="18" name="コンテンツ プレースホルダー 2"/>
          <p:cNvSpPr>
            <a:spLocks noGrp="1"/>
          </p:cNvSpPr>
          <p:nvPr>
            <p:ph idx="13" hasCustomPrompt="1"/>
          </p:nvPr>
        </p:nvSpPr>
        <p:spPr>
          <a:xfrm>
            <a:off x="495300" y="6257174"/>
            <a:ext cx="5784332" cy="491873"/>
          </a:xfrm>
        </p:spPr>
        <p:txBody>
          <a:bodyPr>
            <a:noAutofit/>
          </a:bodyPr>
          <a:lstStyle>
            <a:lvl1pPr marL="0" indent="0">
              <a:buNone/>
              <a:defRPr sz="900"/>
            </a:lvl1pPr>
            <a:lvl2pPr>
              <a:defRPr sz="1400"/>
            </a:lvl2pPr>
            <a:lvl3pPr>
              <a:defRPr sz="1200"/>
            </a:lvl3pPr>
          </a:lstStyle>
          <a:p>
            <a:pPr lvl="0"/>
            <a:r>
              <a:rPr kumimoji="1" lang="ja-JP" altLang="en-US" dirty="0" smtClean="0"/>
              <a:t>脚注・参考資料</a:t>
            </a:r>
            <a:endParaRPr kumimoji="1" lang="en-US" altLang="ja-JP" dirty="0" smtClean="0"/>
          </a:p>
          <a:p>
            <a:pPr lvl="0"/>
            <a:r>
              <a:rPr kumimoji="1" lang="en-US" altLang="ja-JP" dirty="0" smtClean="0"/>
              <a:t>1)</a:t>
            </a:r>
            <a:r>
              <a:rPr kumimoji="1" lang="ja-JP" altLang="en-US" dirty="0" smtClean="0"/>
              <a:t> </a:t>
            </a:r>
            <a:endParaRPr kumimoji="1" lang="en-US" altLang="ja-JP" dirty="0" smtClean="0"/>
          </a:p>
          <a:p>
            <a:pPr lvl="0"/>
            <a:r>
              <a:rPr kumimoji="1" lang="ja-JP" altLang="en-US" dirty="0" smtClean="0"/>
              <a:t>（出典）</a:t>
            </a:r>
          </a:p>
        </p:txBody>
      </p:sp>
      <p:pic>
        <p:nvPicPr>
          <p:cNvPr id="8" name="図 7" descr="michikara logo 4.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83037" y="6229976"/>
            <a:ext cx="2839423" cy="520983"/>
          </a:xfrm>
          <a:prstGeom prst="rect">
            <a:avLst/>
          </a:prstGeom>
        </p:spPr>
      </p:pic>
    </p:spTree>
    <p:extLst>
      <p:ext uri="{BB962C8B-B14F-4D97-AF65-F5344CB8AC3E}">
        <p14:creationId xmlns:p14="http://schemas.microsoft.com/office/powerpoint/2010/main" val="4104697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10" name="コンテンツ プレースホルダー 2"/>
          <p:cNvSpPr>
            <a:spLocks noGrp="1"/>
          </p:cNvSpPr>
          <p:nvPr>
            <p:ph idx="13"/>
          </p:nvPr>
        </p:nvSpPr>
        <p:spPr>
          <a:xfrm>
            <a:off x="5112506" y="1722752"/>
            <a:ext cx="4298194" cy="4421708"/>
          </a:xfrm>
        </p:spPr>
        <p:txBody>
          <a:bodyPr/>
          <a:lstStyle>
            <a:lvl1pPr>
              <a:defRPr sz="1600"/>
            </a:lvl1pPr>
            <a:lvl2pPr>
              <a:defRPr sz="1400"/>
            </a:lvl2pPr>
            <a:lvl3pPr>
              <a:defRPr sz="1200"/>
            </a:lvl3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p:txBody>
      </p:sp>
      <p:sp>
        <p:nvSpPr>
          <p:cNvPr id="12" name="正方形/長方形 11"/>
          <p:cNvSpPr/>
          <p:nvPr userDrawn="1"/>
        </p:nvSpPr>
        <p:spPr>
          <a:xfrm>
            <a:off x="0" y="0"/>
            <a:ext cx="9906000" cy="1056286"/>
          </a:xfrm>
          <a:prstGeom prst="rect">
            <a:avLst/>
          </a:prstGeom>
          <a:solidFill>
            <a:srgbClr val="131D43"/>
          </a:solidFill>
          <a:ln>
            <a:solidFill>
              <a:srgbClr val="131D4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 name="コンテンツ プレースホルダー 2"/>
          <p:cNvSpPr>
            <a:spLocks noGrp="1"/>
          </p:cNvSpPr>
          <p:nvPr>
            <p:ph idx="1"/>
          </p:nvPr>
        </p:nvSpPr>
        <p:spPr>
          <a:xfrm>
            <a:off x="495300" y="1722752"/>
            <a:ext cx="4298194" cy="4421708"/>
          </a:xfrm>
        </p:spPr>
        <p:txBody>
          <a:bodyPr/>
          <a:lstStyle>
            <a:lvl1pPr>
              <a:defRPr sz="1600"/>
            </a:lvl1pPr>
            <a:lvl2pPr>
              <a:defRPr sz="1400"/>
            </a:lvl2pPr>
            <a:lvl3pPr>
              <a:defRPr sz="1200"/>
            </a:lvl3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p:txBody>
      </p:sp>
      <p:sp>
        <p:nvSpPr>
          <p:cNvPr id="2" name="タイトル 1"/>
          <p:cNvSpPr>
            <a:spLocks noGrp="1"/>
          </p:cNvSpPr>
          <p:nvPr>
            <p:ph type="title"/>
          </p:nvPr>
        </p:nvSpPr>
        <p:spPr>
          <a:xfrm>
            <a:off x="495300" y="286304"/>
            <a:ext cx="8915400" cy="524203"/>
          </a:xfrm>
          <a:ln>
            <a:noFill/>
          </a:ln>
        </p:spPr>
        <p:txBody>
          <a:bodyPr>
            <a:normAutofit/>
          </a:bodyPr>
          <a:lstStyle>
            <a:lvl1pPr algn="l">
              <a:defRPr sz="2800" i="1">
                <a:solidFill>
                  <a:srgbClr val="FFFFFF"/>
                </a:solidFill>
                <a:latin typeface="+mj-ea"/>
                <a:ea typeface="+mj-ea"/>
              </a:defRPr>
            </a:lvl1pPr>
          </a:lstStyle>
          <a:p>
            <a:endParaRPr kumimoji="1" lang="ja-JP" altLang="en-US" dirty="0"/>
          </a:p>
        </p:txBody>
      </p:sp>
      <p:sp>
        <p:nvSpPr>
          <p:cNvPr id="11" name="コンテンツ プレースホルダー 2"/>
          <p:cNvSpPr>
            <a:spLocks noGrp="1"/>
          </p:cNvSpPr>
          <p:nvPr>
            <p:ph idx="12" hasCustomPrompt="1"/>
          </p:nvPr>
        </p:nvSpPr>
        <p:spPr>
          <a:xfrm>
            <a:off x="495300" y="1177974"/>
            <a:ext cx="4298194" cy="369693"/>
          </a:xfrm>
        </p:spPr>
        <p:txBody>
          <a:bodyPr>
            <a:noAutofit/>
          </a:bodyPr>
          <a:lstStyle>
            <a:lvl1pPr marL="0" indent="0">
              <a:buNone/>
              <a:defRPr sz="2000"/>
            </a:lvl1pPr>
            <a:lvl2pPr>
              <a:defRPr sz="1400"/>
            </a:lvl2pPr>
            <a:lvl3pPr>
              <a:defRPr sz="1200"/>
            </a:lvl3pPr>
          </a:lstStyle>
          <a:p>
            <a:pPr lvl="0"/>
            <a:r>
              <a:rPr kumimoji="1" lang="ja-JP" altLang="en-US" dirty="0" smtClean="0"/>
              <a:t>マスタータイトルの書式設定</a:t>
            </a:r>
          </a:p>
        </p:txBody>
      </p:sp>
      <p:sp>
        <p:nvSpPr>
          <p:cNvPr id="13" name="コンテンツ プレースホルダー 2"/>
          <p:cNvSpPr>
            <a:spLocks noGrp="1"/>
          </p:cNvSpPr>
          <p:nvPr>
            <p:ph idx="14" hasCustomPrompt="1"/>
          </p:nvPr>
        </p:nvSpPr>
        <p:spPr>
          <a:xfrm>
            <a:off x="5112506" y="1177974"/>
            <a:ext cx="4298194" cy="369693"/>
          </a:xfrm>
        </p:spPr>
        <p:txBody>
          <a:bodyPr>
            <a:noAutofit/>
          </a:bodyPr>
          <a:lstStyle>
            <a:lvl1pPr marL="0" indent="0">
              <a:buNone/>
              <a:defRPr sz="2000"/>
            </a:lvl1pPr>
            <a:lvl2pPr>
              <a:defRPr sz="1400"/>
            </a:lvl2pPr>
            <a:lvl3pPr>
              <a:defRPr sz="1200"/>
            </a:lvl3pPr>
          </a:lstStyle>
          <a:p>
            <a:pPr lvl="0"/>
            <a:r>
              <a:rPr kumimoji="1" lang="ja-JP" altLang="en-US" dirty="0" smtClean="0"/>
              <a:t>マスタータイトルの書式設定</a:t>
            </a:r>
          </a:p>
        </p:txBody>
      </p:sp>
      <p:sp>
        <p:nvSpPr>
          <p:cNvPr id="15" name="コンテンツ プレースホルダー 2"/>
          <p:cNvSpPr>
            <a:spLocks noGrp="1"/>
          </p:cNvSpPr>
          <p:nvPr>
            <p:ph idx="15" hasCustomPrompt="1"/>
          </p:nvPr>
        </p:nvSpPr>
        <p:spPr>
          <a:xfrm>
            <a:off x="495300" y="6257174"/>
            <a:ext cx="5784332" cy="491873"/>
          </a:xfrm>
        </p:spPr>
        <p:txBody>
          <a:bodyPr>
            <a:noAutofit/>
          </a:bodyPr>
          <a:lstStyle>
            <a:lvl1pPr marL="0" indent="0">
              <a:buNone/>
              <a:defRPr sz="900"/>
            </a:lvl1pPr>
            <a:lvl2pPr>
              <a:defRPr sz="1400"/>
            </a:lvl2pPr>
            <a:lvl3pPr>
              <a:defRPr sz="1200"/>
            </a:lvl3pPr>
          </a:lstStyle>
          <a:p>
            <a:pPr lvl="0"/>
            <a:r>
              <a:rPr kumimoji="1" lang="ja-JP" altLang="en-US" dirty="0" smtClean="0"/>
              <a:t>脚注・参考資料</a:t>
            </a:r>
          </a:p>
        </p:txBody>
      </p:sp>
      <p:pic>
        <p:nvPicPr>
          <p:cNvPr id="14" name="図 13" descr="michikara logo 4.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83037" y="6229976"/>
            <a:ext cx="2839423" cy="520983"/>
          </a:xfrm>
          <a:prstGeom prst="rect">
            <a:avLst/>
          </a:prstGeom>
        </p:spPr>
      </p:pic>
    </p:spTree>
    <p:extLst>
      <p:ext uri="{BB962C8B-B14F-4D97-AF65-F5344CB8AC3E}">
        <p14:creationId xmlns:p14="http://schemas.microsoft.com/office/powerpoint/2010/main" val="687462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タイトルとコンテンツ">
    <p:spTree>
      <p:nvGrpSpPr>
        <p:cNvPr id="1" name=""/>
        <p:cNvGrpSpPr/>
        <p:nvPr/>
      </p:nvGrpSpPr>
      <p:grpSpPr>
        <a:xfrm>
          <a:off x="0" y="0"/>
          <a:ext cx="0" cy="0"/>
          <a:chOff x="0" y="0"/>
          <a:chExt cx="0" cy="0"/>
        </a:xfrm>
      </p:grpSpPr>
      <p:sp>
        <p:nvSpPr>
          <p:cNvPr id="10" name="コンテンツ プレースホルダー 2"/>
          <p:cNvSpPr>
            <a:spLocks noGrp="1"/>
          </p:cNvSpPr>
          <p:nvPr>
            <p:ph idx="13"/>
          </p:nvPr>
        </p:nvSpPr>
        <p:spPr>
          <a:xfrm>
            <a:off x="5112506" y="2128244"/>
            <a:ext cx="4298194" cy="3933910"/>
          </a:xfrm>
        </p:spPr>
        <p:txBody>
          <a:bodyPr/>
          <a:lstStyle>
            <a:lvl1pPr>
              <a:defRPr sz="1600"/>
            </a:lvl1pPr>
            <a:lvl2pPr>
              <a:defRPr sz="1400"/>
            </a:lvl2pPr>
            <a:lvl3pPr>
              <a:defRPr sz="1200"/>
            </a:lvl3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p:txBody>
      </p:sp>
      <p:sp>
        <p:nvSpPr>
          <p:cNvPr id="12" name="正方形/長方形 11"/>
          <p:cNvSpPr/>
          <p:nvPr userDrawn="1"/>
        </p:nvSpPr>
        <p:spPr>
          <a:xfrm>
            <a:off x="0" y="0"/>
            <a:ext cx="9906000" cy="1056286"/>
          </a:xfrm>
          <a:prstGeom prst="rect">
            <a:avLst/>
          </a:prstGeom>
          <a:solidFill>
            <a:srgbClr val="131D43"/>
          </a:solidFill>
          <a:ln>
            <a:solidFill>
              <a:srgbClr val="131D4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 name="コンテンツ プレースホルダー 2"/>
          <p:cNvSpPr>
            <a:spLocks noGrp="1"/>
          </p:cNvSpPr>
          <p:nvPr>
            <p:ph idx="1"/>
          </p:nvPr>
        </p:nvSpPr>
        <p:spPr>
          <a:xfrm>
            <a:off x="495300" y="2128244"/>
            <a:ext cx="4298194" cy="3933909"/>
          </a:xfrm>
        </p:spPr>
        <p:txBody>
          <a:bodyPr/>
          <a:lstStyle>
            <a:lvl1pPr>
              <a:defRPr sz="1600"/>
            </a:lvl1pPr>
            <a:lvl2pPr>
              <a:defRPr sz="1400"/>
            </a:lvl2pPr>
            <a:lvl3pPr>
              <a:defRPr sz="1200"/>
            </a:lvl3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p:txBody>
      </p:sp>
      <p:sp>
        <p:nvSpPr>
          <p:cNvPr id="2" name="タイトル 1"/>
          <p:cNvSpPr>
            <a:spLocks noGrp="1"/>
          </p:cNvSpPr>
          <p:nvPr>
            <p:ph type="title"/>
          </p:nvPr>
        </p:nvSpPr>
        <p:spPr>
          <a:xfrm>
            <a:off x="495300" y="286304"/>
            <a:ext cx="8915400" cy="524203"/>
          </a:xfrm>
          <a:ln>
            <a:noFill/>
          </a:ln>
        </p:spPr>
        <p:txBody>
          <a:bodyPr>
            <a:normAutofit/>
          </a:bodyPr>
          <a:lstStyle>
            <a:lvl1pPr algn="l">
              <a:defRPr sz="2800" i="1">
                <a:solidFill>
                  <a:srgbClr val="FFFFFF"/>
                </a:solidFill>
                <a:latin typeface="+mj-ea"/>
                <a:ea typeface="+mj-ea"/>
              </a:defRPr>
            </a:lvl1pPr>
          </a:lstStyle>
          <a:p>
            <a:endParaRPr kumimoji="1" lang="ja-JP" altLang="en-US" dirty="0"/>
          </a:p>
        </p:txBody>
      </p:sp>
      <p:sp>
        <p:nvSpPr>
          <p:cNvPr id="11" name="コンテンツ プレースホルダー 2"/>
          <p:cNvSpPr>
            <a:spLocks noGrp="1"/>
          </p:cNvSpPr>
          <p:nvPr>
            <p:ph idx="12" hasCustomPrompt="1"/>
          </p:nvPr>
        </p:nvSpPr>
        <p:spPr>
          <a:xfrm>
            <a:off x="495300" y="1660052"/>
            <a:ext cx="4298194" cy="369693"/>
          </a:xfrm>
          <a:solidFill>
            <a:srgbClr val="131D43"/>
          </a:solidFill>
          <a:ln>
            <a:solidFill>
              <a:srgbClr val="131D43"/>
            </a:solidFill>
          </a:ln>
        </p:spPr>
        <p:txBody>
          <a:bodyPr>
            <a:noAutofit/>
          </a:bodyPr>
          <a:lstStyle>
            <a:lvl1pPr marL="0" indent="0">
              <a:buNone/>
              <a:defRPr sz="1600">
                <a:solidFill>
                  <a:srgbClr val="FFFFFF"/>
                </a:solidFill>
              </a:defRPr>
            </a:lvl1pPr>
            <a:lvl2pPr>
              <a:defRPr sz="1400"/>
            </a:lvl2pPr>
            <a:lvl3pPr>
              <a:defRPr sz="1200"/>
            </a:lvl3pPr>
          </a:lstStyle>
          <a:p>
            <a:pPr lvl="0"/>
            <a:r>
              <a:rPr kumimoji="1" lang="ja-JP" altLang="en-US" dirty="0" smtClean="0"/>
              <a:t>マスタータイトルの書式設定</a:t>
            </a:r>
          </a:p>
        </p:txBody>
      </p:sp>
      <p:sp>
        <p:nvSpPr>
          <p:cNvPr id="13" name="コンテンツ プレースホルダー 2"/>
          <p:cNvSpPr>
            <a:spLocks noGrp="1"/>
          </p:cNvSpPr>
          <p:nvPr>
            <p:ph idx="14" hasCustomPrompt="1"/>
          </p:nvPr>
        </p:nvSpPr>
        <p:spPr>
          <a:xfrm>
            <a:off x="5112506" y="1660052"/>
            <a:ext cx="4298194" cy="369693"/>
          </a:xfrm>
          <a:solidFill>
            <a:srgbClr val="131D43"/>
          </a:solidFill>
          <a:ln>
            <a:solidFill>
              <a:srgbClr val="131D43"/>
            </a:solidFill>
          </a:ln>
        </p:spPr>
        <p:txBody>
          <a:bodyPr>
            <a:noAutofit/>
          </a:bodyPr>
          <a:lstStyle>
            <a:lvl1pPr marL="0" indent="0">
              <a:buNone/>
              <a:defRPr sz="1600">
                <a:solidFill>
                  <a:srgbClr val="FFFFFF"/>
                </a:solidFill>
              </a:defRPr>
            </a:lvl1pPr>
            <a:lvl2pPr>
              <a:defRPr sz="1400"/>
            </a:lvl2pPr>
            <a:lvl3pPr>
              <a:defRPr sz="1200"/>
            </a:lvl3pPr>
          </a:lstStyle>
          <a:p>
            <a:pPr lvl="0"/>
            <a:r>
              <a:rPr kumimoji="1" lang="ja-JP" altLang="en-US" dirty="0" smtClean="0"/>
              <a:t>マスタータイトルの書式設定</a:t>
            </a:r>
          </a:p>
        </p:txBody>
      </p:sp>
      <p:sp>
        <p:nvSpPr>
          <p:cNvPr id="15" name="コンテンツ プレースホルダー 2"/>
          <p:cNvSpPr>
            <a:spLocks noGrp="1"/>
          </p:cNvSpPr>
          <p:nvPr>
            <p:ph idx="15" hasCustomPrompt="1"/>
          </p:nvPr>
        </p:nvSpPr>
        <p:spPr>
          <a:xfrm>
            <a:off x="495300" y="6257174"/>
            <a:ext cx="5784332" cy="491873"/>
          </a:xfrm>
        </p:spPr>
        <p:txBody>
          <a:bodyPr>
            <a:noAutofit/>
          </a:bodyPr>
          <a:lstStyle>
            <a:lvl1pPr marL="0" indent="0">
              <a:buNone/>
              <a:defRPr sz="900"/>
            </a:lvl1pPr>
            <a:lvl2pPr>
              <a:defRPr sz="1400"/>
            </a:lvl2pPr>
            <a:lvl3pPr>
              <a:defRPr sz="1200"/>
            </a:lvl3pPr>
          </a:lstStyle>
          <a:p>
            <a:pPr lvl="0"/>
            <a:r>
              <a:rPr kumimoji="1" lang="ja-JP" altLang="en-US" dirty="0" smtClean="0"/>
              <a:t>脚注・参考資料</a:t>
            </a:r>
          </a:p>
        </p:txBody>
      </p:sp>
      <p:sp>
        <p:nvSpPr>
          <p:cNvPr id="14" name="コンテンツ プレースホルダー 2"/>
          <p:cNvSpPr>
            <a:spLocks noGrp="1"/>
          </p:cNvSpPr>
          <p:nvPr>
            <p:ph idx="16" hasCustomPrompt="1"/>
          </p:nvPr>
        </p:nvSpPr>
        <p:spPr>
          <a:xfrm>
            <a:off x="495300" y="1177974"/>
            <a:ext cx="8915400" cy="369693"/>
          </a:xfrm>
        </p:spPr>
        <p:txBody>
          <a:bodyPr>
            <a:noAutofit/>
          </a:bodyPr>
          <a:lstStyle>
            <a:lvl1pPr marL="0" indent="0">
              <a:buNone/>
              <a:defRPr sz="2000"/>
            </a:lvl1pPr>
            <a:lvl2pPr>
              <a:defRPr sz="1400"/>
            </a:lvl2pPr>
            <a:lvl3pPr>
              <a:defRPr sz="1200"/>
            </a:lvl3pPr>
          </a:lstStyle>
          <a:p>
            <a:pPr lvl="0"/>
            <a:r>
              <a:rPr kumimoji="1" lang="ja-JP" altLang="en-US" dirty="0" smtClean="0"/>
              <a:t>マスタータイトルの書式設定</a:t>
            </a:r>
          </a:p>
        </p:txBody>
      </p:sp>
      <p:pic>
        <p:nvPicPr>
          <p:cNvPr id="16" name="図 15" descr="michikara logo 4.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83037" y="6229976"/>
            <a:ext cx="2839423" cy="520983"/>
          </a:xfrm>
          <a:prstGeom prst="rect">
            <a:avLst/>
          </a:prstGeom>
        </p:spPr>
      </p:pic>
    </p:spTree>
    <p:extLst>
      <p:ext uri="{BB962C8B-B14F-4D97-AF65-F5344CB8AC3E}">
        <p14:creationId xmlns:p14="http://schemas.microsoft.com/office/powerpoint/2010/main" val="4271306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5" name="正方形/長方形 4"/>
          <p:cNvSpPr/>
          <p:nvPr userDrawn="1"/>
        </p:nvSpPr>
        <p:spPr>
          <a:xfrm>
            <a:off x="0" y="0"/>
            <a:ext cx="9906000" cy="1056286"/>
          </a:xfrm>
          <a:prstGeom prst="rect">
            <a:avLst/>
          </a:prstGeom>
          <a:solidFill>
            <a:srgbClr val="131D43"/>
          </a:solidFill>
          <a:ln>
            <a:solidFill>
              <a:srgbClr val="131D4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 name="タイトル 1"/>
          <p:cNvSpPr>
            <a:spLocks noGrp="1"/>
          </p:cNvSpPr>
          <p:nvPr>
            <p:ph type="title"/>
          </p:nvPr>
        </p:nvSpPr>
        <p:spPr>
          <a:xfrm>
            <a:off x="495300" y="286304"/>
            <a:ext cx="8915400" cy="524203"/>
          </a:xfrm>
          <a:ln>
            <a:noFill/>
          </a:ln>
        </p:spPr>
        <p:txBody>
          <a:bodyPr>
            <a:normAutofit/>
          </a:bodyPr>
          <a:lstStyle>
            <a:lvl1pPr algn="l">
              <a:defRPr sz="2800" i="1">
                <a:solidFill>
                  <a:srgbClr val="FFFFFF"/>
                </a:solidFill>
                <a:latin typeface="+mj-ea"/>
                <a:ea typeface="+mj-ea"/>
              </a:defRPr>
            </a:lvl1pPr>
          </a:lstStyle>
          <a:p>
            <a:endParaRPr kumimoji="1" lang="ja-JP" altLang="en-US" dirty="0"/>
          </a:p>
        </p:txBody>
      </p:sp>
      <p:sp>
        <p:nvSpPr>
          <p:cNvPr id="8" name="コンテンツ プレースホルダー 2"/>
          <p:cNvSpPr>
            <a:spLocks noGrp="1"/>
          </p:cNvSpPr>
          <p:nvPr>
            <p:ph idx="13" hasCustomPrompt="1"/>
          </p:nvPr>
        </p:nvSpPr>
        <p:spPr>
          <a:xfrm>
            <a:off x="495300" y="6257174"/>
            <a:ext cx="5784332" cy="491873"/>
          </a:xfrm>
        </p:spPr>
        <p:txBody>
          <a:bodyPr>
            <a:noAutofit/>
          </a:bodyPr>
          <a:lstStyle>
            <a:lvl1pPr marL="0" indent="0">
              <a:buNone/>
              <a:defRPr sz="900"/>
            </a:lvl1pPr>
            <a:lvl2pPr>
              <a:defRPr sz="1400"/>
            </a:lvl2pPr>
            <a:lvl3pPr>
              <a:defRPr sz="1200"/>
            </a:lvl3pPr>
          </a:lstStyle>
          <a:p>
            <a:pPr lvl="0"/>
            <a:r>
              <a:rPr kumimoji="1" lang="ja-JP" altLang="en-US" dirty="0" smtClean="0"/>
              <a:t>脚注・参考資料</a:t>
            </a:r>
          </a:p>
        </p:txBody>
      </p:sp>
      <p:pic>
        <p:nvPicPr>
          <p:cNvPr id="9" name="図 8" descr="michikara logo 4.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83037" y="6229976"/>
            <a:ext cx="2839423" cy="520983"/>
          </a:xfrm>
          <a:prstGeom prst="rect">
            <a:avLst/>
          </a:prstGeom>
        </p:spPr>
      </p:pic>
    </p:spTree>
    <p:extLst>
      <p:ext uri="{BB962C8B-B14F-4D97-AF65-F5344CB8AC3E}">
        <p14:creationId xmlns:p14="http://schemas.microsoft.com/office/powerpoint/2010/main" val="865292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白紙">
    <p:spTree>
      <p:nvGrpSpPr>
        <p:cNvPr id="1" name=""/>
        <p:cNvGrpSpPr/>
        <p:nvPr/>
      </p:nvGrpSpPr>
      <p:grpSpPr>
        <a:xfrm>
          <a:off x="0" y="0"/>
          <a:ext cx="0" cy="0"/>
          <a:chOff x="0" y="0"/>
          <a:chExt cx="0" cy="0"/>
        </a:xfrm>
      </p:grpSpPr>
      <p:sp>
        <p:nvSpPr>
          <p:cNvPr id="6" name="タイトル 1"/>
          <p:cNvSpPr>
            <a:spLocks noGrp="1"/>
          </p:cNvSpPr>
          <p:nvPr>
            <p:ph type="title"/>
          </p:nvPr>
        </p:nvSpPr>
        <p:spPr>
          <a:xfrm>
            <a:off x="495300" y="286304"/>
            <a:ext cx="8915400" cy="524203"/>
          </a:xfrm>
          <a:ln>
            <a:solidFill>
              <a:srgbClr val="FFFFFF"/>
            </a:solidFill>
          </a:ln>
        </p:spPr>
        <p:txBody>
          <a:bodyPr>
            <a:normAutofit/>
          </a:bodyPr>
          <a:lstStyle>
            <a:lvl1pPr algn="l">
              <a:defRPr sz="2800" i="1">
                <a:solidFill>
                  <a:srgbClr val="FFFFFF"/>
                </a:solidFill>
                <a:latin typeface="+mj-ea"/>
                <a:ea typeface="+mj-ea"/>
              </a:defRPr>
            </a:lvl1pPr>
          </a:lstStyle>
          <a:p>
            <a:endParaRPr kumimoji="1" lang="ja-JP" altLang="en-US" dirty="0"/>
          </a:p>
        </p:txBody>
      </p:sp>
      <p:sp>
        <p:nvSpPr>
          <p:cNvPr id="7" name="下矢印 6"/>
          <p:cNvSpPr/>
          <p:nvPr/>
        </p:nvSpPr>
        <p:spPr>
          <a:xfrm>
            <a:off x="2042023" y="1820537"/>
            <a:ext cx="1237972" cy="2083676"/>
          </a:xfrm>
          <a:prstGeom prst="downArrow">
            <a:avLst/>
          </a:prstGeom>
          <a:solidFill>
            <a:srgbClr val="263B86"/>
          </a:solid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a:lstStyle/>
          <a:p>
            <a:endParaRPr lang="ja-JP" altLang="en-US"/>
          </a:p>
        </p:txBody>
      </p:sp>
      <p:cxnSp>
        <p:nvCxnSpPr>
          <p:cNvPr id="8" name="直線矢印コネクタ 7"/>
          <p:cNvCxnSpPr/>
          <p:nvPr userDrawn="1"/>
        </p:nvCxnSpPr>
        <p:spPr>
          <a:xfrm>
            <a:off x="4530840" y="1820537"/>
            <a:ext cx="0" cy="2083676"/>
          </a:xfrm>
          <a:prstGeom prst="straightConnector1">
            <a:avLst/>
          </a:prstGeom>
          <a:ln>
            <a:solidFill>
              <a:srgbClr val="263B86"/>
            </a:solidFill>
            <a:tailEnd type="arrow"/>
          </a:ln>
          <a:effectLst/>
        </p:spPr>
        <p:style>
          <a:lnRef idx="2">
            <a:schemeClr val="accent1"/>
          </a:lnRef>
          <a:fillRef idx="0">
            <a:schemeClr val="accent1"/>
          </a:fillRef>
          <a:effectRef idx="1">
            <a:schemeClr val="accent1"/>
          </a:effectRef>
          <a:fontRef idx="minor">
            <a:schemeClr val="tx1"/>
          </a:fontRef>
        </p:style>
      </p:cxnSp>
      <p:sp>
        <p:nvSpPr>
          <p:cNvPr id="10" name="円/楕円 9"/>
          <p:cNvSpPr/>
          <p:nvPr userDrawn="1"/>
        </p:nvSpPr>
        <p:spPr>
          <a:xfrm>
            <a:off x="5545417" y="2320822"/>
            <a:ext cx="1181080" cy="1193968"/>
          </a:xfrm>
          <a:prstGeom prst="ellipse">
            <a:avLst/>
          </a:prstGeom>
          <a:solidFill>
            <a:srgbClr val="263B86"/>
          </a:solid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2" name="二等辺三角形 11"/>
          <p:cNvSpPr/>
          <p:nvPr userDrawn="1"/>
        </p:nvSpPr>
        <p:spPr>
          <a:xfrm rot="10800000">
            <a:off x="4758586" y="1811037"/>
            <a:ext cx="1143814" cy="448404"/>
          </a:xfrm>
          <a:prstGeom prst="triangle">
            <a:avLst/>
          </a:prstGeom>
          <a:solidFill>
            <a:srgbClr val="263B86"/>
          </a:solid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aphicFrame>
        <p:nvGraphicFramePr>
          <p:cNvPr id="9" name="表 8"/>
          <p:cNvGraphicFramePr>
            <a:graphicFrameLocks noGrp="1"/>
          </p:cNvGraphicFramePr>
          <p:nvPr userDrawn="1">
            <p:extLst>
              <p:ext uri="{D42A27DB-BD31-4B8C-83A1-F6EECF244321}">
                <p14:modId xmlns:p14="http://schemas.microsoft.com/office/powerpoint/2010/main" val="2971683138"/>
              </p:ext>
            </p:extLst>
          </p:nvPr>
        </p:nvGraphicFramePr>
        <p:xfrm>
          <a:off x="3279995" y="5315254"/>
          <a:ext cx="5336650" cy="2317288"/>
        </p:xfrm>
        <a:graphic>
          <a:graphicData uri="http://schemas.openxmlformats.org/drawingml/2006/table">
            <a:tbl>
              <a:tblPr firstRow="1" bandRow="1">
                <a:tableStyleId>{073A0DAA-6AF3-43AB-8588-CEC1D06C72B9}</a:tableStyleId>
              </a:tblPr>
              <a:tblGrid>
                <a:gridCol w="2220354"/>
                <a:gridCol w="3116296"/>
              </a:tblGrid>
              <a:tr h="427124">
                <a:tc>
                  <a:txBody>
                    <a:bodyPr/>
                    <a:lstStyle/>
                    <a:p>
                      <a:endParaRPr lang="ja-JP" altLang="en-US" dirty="0"/>
                    </a:p>
                  </a:txBody>
                  <a:tcPr marL="99060" marR="99060" anchor="ctr">
                    <a:lnL w="9525" cap="flat" cmpd="sng" algn="ctr">
                      <a:solidFill>
                        <a:scrgbClr r="0" g="0" b="0"/>
                      </a:solidFill>
                      <a:prstDash val="solid"/>
                      <a:round/>
                      <a:headEnd type="none" w="med" len="med"/>
                      <a:tailEnd type="none" w="med" len="med"/>
                    </a:lnL>
                    <a:lnR w="9525" cap="flat" cmpd="sng" algn="ctr">
                      <a:solidFill>
                        <a:prstClr val="white"/>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263B86"/>
                    </a:solidFill>
                  </a:tcPr>
                </a:tc>
                <a:tc>
                  <a:txBody>
                    <a:bodyPr/>
                    <a:lstStyle/>
                    <a:p>
                      <a:endParaRPr lang="ja-JP" altLang="en-US" dirty="0"/>
                    </a:p>
                  </a:txBody>
                  <a:tcPr marL="99060" marR="99060" anchor="ctr">
                    <a:lnL w="9525" cap="flat" cmpd="sng" algn="ctr">
                      <a:solidFill>
                        <a:prstClr val="white"/>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solidFill>
                      <a:srgbClr val="263B86"/>
                    </a:solidFill>
                  </a:tcPr>
                </a:tc>
              </a:tr>
              <a:tr h="0">
                <a:tc>
                  <a:txBody>
                    <a:bodyPr/>
                    <a:lstStyle/>
                    <a:p>
                      <a:endParaRPr lang="ja-JP" altLang="en-US"/>
                    </a:p>
                  </a:txBody>
                  <a:tcPr marL="99060" marR="99060">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tcPr>
                </a:tc>
                <a:tc>
                  <a:txBody>
                    <a:bodyPr/>
                    <a:lstStyle/>
                    <a:p>
                      <a:endParaRPr lang="ja-JP" altLang="en-US"/>
                    </a:p>
                  </a:txBody>
                  <a:tcPr marL="99060" marR="99060">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tcPr>
                </a:tc>
              </a:tr>
              <a:tr h="427124">
                <a:tc>
                  <a:txBody>
                    <a:bodyPr/>
                    <a:lstStyle/>
                    <a:p>
                      <a:endParaRPr lang="ja-JP" altLang="en-US"/>
                    </a:p>
                  </a:txBody>
                  <a:tcPr marL="99060" marR="99060">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tcPr>
                </a:tc>
                <a:tc>
                  <a:txBody>
                    <a:bodyPr/>
                    <a:lstStyle/>
                    <a:p>
                      <a:endParaRPr lang="ja-JP" altLang="en-US"/>
                    </a:p>
                  </a:txBody>
                  <a:tcPr marL="99060" marR="99060">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tcPr>
                </a:tc>
              </a:tr>
              <a:tr h="296756">
                <a:tc>
                  <a:txBody>
                    <a:bodyPr/>
                    <a:lstStyle/>
                    <a:p>
                      <a:endParaRPr lang="ja-JP" altLang="en-US"/>
                    </a:p>
                  </a:txBody>
                  <a:tcPr marL="99060" marR="99060">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tcPr>
                </a:tc>
                <a:tc>
                  <a:txBody>
                    <a:bodyPr/>
                    <a:lstStyle/>
                    <a:p>
                      <a:endParaRPr lang="ja-JP" altLang="en-US"/>
                    </a:p>
                  </a:txBody>
                  <a:tcPr marL="99060" marR="99060">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tcPr>
                </a:tc>
              </a:tr>
              <a:tr h="177919">
                <a:tc>
                  <a:txBody>
                    <a:bodyPr/>
                    <a:lstStyle/>
                    <a:p>
                      <a:endParaRPr lang="ja-JP" altLang="en-US"/>
                    </a:p>
                  </a:txBody>
                  <a:tcPr marL="99060" marR="99060">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tcPr>
                </a:tc>
                <a:tc>
                  <a:txBody>
                    <a:bodyPr/>
                    <a:lstStyle/>
                    <a:p>
                      <a:endParaRPr lang="ja-JP" altLang="en-US"/>
                    </a:p>
                  </a:txBody>
                  <a:tcPr marL="99060" marR="99060">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tcPr>
                </a:tc>
              </a:tr>
              <a:tr h="0">
                <a:tc>
                  <a:txBody>
                    <a:bodyPr/>
                    <a:lstStyle/>
                    <a:p>
                      <a:endParaRPr lang="ja-JP" altLang="en-US"/>
                    </a:p>
                  </a:txBody>
                  <a:tcPr marL="99060" marR="99060">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tcPr>
                </a:tc>
                <a:tc>
                  <a:txBody>
                    <a:bodyPr/>
                    <a:lstStyle/>
                    <a:p>
                      <a:endParaRPr lang="ja-JP" altLang="en-US" dirty="0"/>
                    </a:p>
                  </a:txBody>
                  <a:tcPr marL="99060" marR="99060">
                    <a:lnL w="9525" cap="flat" cmpd="sng" algn="ctr">
                      <a:solidFill>
                        <a:scrgbClr r="0" g="0" b="0"/>
                      </a:solidFill>
                      <a:prstDash val="solid"/>
                      <a:round/>
                      <a:headEnd type="none" w="med" len="med"/>
                      <a:tailEnd type="none" w="med" len="med"/>
                    </a:lnL>
                    <a:lnR w="9525" cap="flat" cmpd="sng" algn="ctr">
                      <a:solidFill>
                        <a:scrgbClr r="0" g="0" b="0"/>
                      </a:solidFill>
                      <a:prstDash val="solid"/>
                      <a:round/>
                      <a:headEnd type="none" w="med" len="med"/>
                      <a:tailEnd type="none" w="med" len="med"/>
                    </a:lnR>
                    <a:lnT w="9525" cap="flat" cmpd="sng" algn="ctr">
                      <a:solidFill>
                        <a:scrgbClr r="0" g="0" b="0"/>
                      </a:solidFill>
                      <a:prstDash val="solid"/>
                      <a:round/>
                      <a:headEnd type="none" w="med" len="med"/>
                      <a:tailEnd type="none" w="med" len="med"/>
                    </a:lnT>
                    <a:lnB w="9525" cap="flat" cmpd="sng" algn="ctr">
                      <a:solidFill>
                        <a:scrgbClr r="0" g="0" b="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2887421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D27769-9F10-3F4F-9A98-A3BB53A4507E}" type="slidenum">
              <a:rPr kumimoji="1" lang="ja-JP" altLang="en-US" smtClean="0"/>
              <a:t>‹#›</a:t>
            </a:fld>
            <a:endParaRPr kumimoji="1" lang="ja-JP" altLang="en-US"/>
          </a:p>
        </p:txBody>
      </p:sp>
    </p:spTree>
    <p:extLst>
      <p:ext uri="{BB962C8B-B14F-4D97-AF65-F5344CB8AC3E}">
        <p14:creationId xmlns:p14="http://schemas.microsoft.com/office/powerpoint/2010/main" val="1886726522"/>
      </p:ext>
    </p:extLst>
  </p:cSld>
  <p:clrMap bg1="lt1" tx1="dk1" bg2="lt2" tx2="dk2" accent1="accent1" accent2="accent2" accent3="accent3" accent4="accent4" accent5="accent5" accent6="accent6" hlink="hlink" folHlink="folHlink"/>
  <p:sldLayoutIdLst>
    <p:sldLayoutId id="2147483649" r:id="rId1"/>
    <p:sldLayoutId id="2147483663" r:id="rId2"/>
    <p:sldLayoutId id="2147483660" r:id="rId3"/>
    <p:sldLayoutId id="2147483650" r:id="rId4"/>
    <p:sldLayoutId id="2147483662" r:id="rId5"/>
    <p:sldLayoutId id="2147483655" r:id="rId6"/>
    <p:sldLayoutId id="2147483661" r:id="rId7"/>
  </p:sldLayoutIdLst>
  <p:hf hdr="0" ftr="0" dt="0"/>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www.intellilink.co.jp/article/column/bigdata02.html" TargetMode="External"/><Relationship Id="rId4" Type="http://schemas.openxmlformats.org/officeDocument/2006/relationships/hyperlink" Target="http://ictr.co.jp/report/20150729000088-2.html" TargetMode="External"/><Relationship Id="rId5" Type="http://schemas.openxmlformats.org/officeDocument/2006/relationships/image" Target="../media/image3.jpeg"/><Relationship Id="rId6" Type="http://schemas.openxmlformats.org/officeDocument/2006/relationships/image" Target="../media/image4.png"/><Relationship Id="rId1" Type="http://schemas.openxmlformats.org/officeDocument/2006/relationships/slideLayout" Target="../slideLayouts/slideLayout3.xml"/><Relationship Id="rId2" Type="http://schemas.openxmlformats.org/officeDocument/2006/relationships/hyperlink" Target="http://www.fujitsu.com/jp/group/fri/businesstopics/bigdat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正方形/長方形 147"/>
          <p:cNvSpPr/>
          <p:nvPr/>
        </p:nvSpPr>
        <p:spPr>
          <a:xfrm>
            <a:off x="2298242" y="4095061"/>
            <a:ext cx="7203478" cy="2099819"/>
          </a:xfrm>
          <a:prstGeom prst="rect">
            <a:avLst/>
          </a:prstGeom>
          <a:solidFill>
            <a:schemeClr val="accent1">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 name="タイトル 2"/>
          <p:cNvSpPr>
            <a:spLocks noGrp="1"/>
          </p:cNvSpPr>
          <p:nvPr>
            <p:ph type="title"/>
          </p:nvPr>
        </p:nvSpPr>
        <p:spPr/>
        <p:txBody>
          <a:bodyPr/>
          <a:lstStyle/>
          <a:p>
            <a:r>
              <a:rPr kumimoji="1" lang="ja-JP" altLang="en-US" dirty="0" smtClean="0"/>
              <a:t>プロジェクト案</a:t>
            </a:r>
            <a:endParaRPr kumimoji="1" lang="ja-JP" altLang="en-US" dirty="0"/>
          </a:p>
        </p:txBody>
      </p:sp>
      <p:sp>
        <p:nvSpPr>
          <p:cNvPr id="4" name="コンテンツ プレースホルダー 3"/>
          <p:cNvSpPr>
            <a:spLocks noGrp="1"/>
          </p:cNvSpPr>
          <p:nvPr>
            <p:ph idx="15"/>
          </p:nvPr>
        </p:nvSpPr>
        <p:spPr/>
        <p:txBody>
          <a:bodyPr/>
          <a:lstStyle/>
          <a:p>
            <a:endParaRPr kumimoji="1" lang="ja-JP" altLang="en-US"/>
          </a:p>
        </p:txBody>
      </p:sp>
      <p:sp>
        <p:nvSpPr>
          <p:cNvPr id="6" name="正方形/長方形 5"/>
          <p:cNvSpPr/>
          <p:nvPr/>
        </p:nvSpPr>
        <p:spPr>
          <a:xfrm>
            <a:off x="2282998" y="1715845"/>
            <a:ext cx="5901074" cy="2303285"/>
          </a:xfrm>
          <a:prstGeom prst="rect">
            <a:avLst/>
          </a:prstGeom>
          <a:solidFill>
            <a:schemeClr val="accent1">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495300" y="1199859"/>
            <a:ext cx="8915400" cy="390511"/>
          </a:xfrm>
          <a:prstGeom prst="rect">
            <a:avLst/>
          </a:prstGeom>
          <a:noFill/>
          <a:ln w="19050" cmpd="sng">
            <a:solidFill>
              <a:srgbClr val="131D43"/>
            </a:solidFill>
          </a:ln>
        </p:spPr>
        <p:txBody>
          <a:bodyPr wrap="square" rtlCol="0" anchor="ctr">
            <a:noAutofit/>
          </a:bodyPr>
          <a:lstStyle/>
          <a:p>
            <a:r>
              <a:rPr kumimoji="1" lang="ja-JP" altLang="en-US" sz="1400" dirty="0" smtClean="0"/>
              <a:t>エンドユーザーのニーズを反映させた住宅や建材パーツを作成し、ニーズが一目でわかる営業資料と共に売り込む</a:t>
            </a:r>
            <a:endParaRPr kumimoji="1" lang="ja-JP" altLang="en-US" sz="1400" dirty="0"/>
          </a:p>
        </p:txBody>
      </p:sp>
      <p:sp>
        <p:nvSpPr>
          <p:cNvPr id="12" name="角丸四角形吹き出し 11"/>
          <p:cNvSpPr/>
          <p:nvPr/>
        </p:nvSpPr>
        <p:spPr>
          <a:xfrm>
            <a:off x="4943753" y="2782138"/>
            <a:ext cx="552608" cy="408223"/>
          </a:xfrm>
          <a:prstGeom prst="wedgeRoundRectCallout">
            <a:avLst>
              <a:gd name="adj1" fmla="val -95293"/>
              <a:gd name="adj2" fmla="val 1691"/>
              <a:gd name="adj3" fmla="val 16667"/>
            </a:avLst>
          </a:prstGeom>
          <a:solidFill>
            <a:srgbClr val="263B8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13" name="直線矢印コネクタ 12"/>
          <p:cNvCxnSpPr/>
          <p:nvPr/>
        </p:nvCxnSpPr>
        <p:spPr>
          <a:xfrm>
            <a:off x="5572371" y="2972091"/>
            <a:ext cx="255240" cy="0"/>
          </a:xfrm>
          <a:prstGeom prst="straightConnector1">
            <a:avLst/>
          </a:prstGeom>
          <a:ln>
            <a:solidFill>
              <a:schemeClr val="tx2"/>
            </a:solidFill>
            <a:tailEnd type="arrow"/>
          </a:ln>
          <a:effectLst/>
        </p:spPr>
        <p:style>
          <a:lnRef idx="2">
            <a:schemeClr val="accent1"/>
          </a:lnRef>
          <a:fillRef idx="0">
            <a:schemeClr val="accent1"/>
          </a:fillRef>
          <a:effectRef idx="1">
            <a:schemeClr val="accent1"/>
          </a:effectRef>
          <a:fontRef idx="minor">
            <a:schemeClr val="tx1"/>
          </a:fontRef>
        </p:style>
      </p:cxnSp>
      <p:grpSp>
        <p:nvGrpSpPr>
          <p:cNvPr id="14" name="図形グループ 13"/>
          <p:cNvGrpSpPr/>
          <p:nvPr/>
        </p:nvGrpSpPr>
        <p:grpSpPr>
          <a:xfrm>
            <a:off x="7111190" y="2583062"/>
            <a:ext cx="753381" cy="647635"/>
            <a:chOff x="5101907" y="2046777"/>
            <a:chExt cx="842498" cy="724243"/>
          </a:xfrm>
        </p:grpSpPr>
        <p:grpSp>
          <p:nvGrpSpPr>
            <p:cNvPr id="15" name="図形グループ 14"/>
            <p:cNvGrpSpPr/>
            <p:nvPr/>
          </p:nvGrpSpPr>
          <p:grpSpPr>
            <a:xfrm>
              <a:off x="5101907" y="2046777"/>
              <a:ext cx="842498" cy="724243"/>
              <a:chOff x="5353176" y="2729030"/>
              <a:chExt cx="1196592" cy="1028636"/>
            </a:xfrm>
          </p:grpSpPr>
          <p:sp>
            <p:nvSpPr>
              <p:cNvPr id="22" name="二等辺三角形 21"/>
              <p:cNvSpPr/>
              <p:nvPr/>
            </p:nvSpPr>
            <p:spPr>
              <a:xfrm>
                <a:off x="5353176" y="2729030"/>
                <a:ext cx="1196592" cy="419851"/>
              </a:xfrm>
              <a:prstGeom prst="triangle">
                <a:avLst/>
              </a:prstGeom>
              <a:solidFill>
                <a:srgbClr val="263B86"/>
              </a:solid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5578849" y="3106897"/>
                <a:ext cx="745246" cy="650769"/>
              </a:xfrm>
              <a:prstGeom prst="rect">
                <a:avLst/>
              </a:prstGeom>
              <a:solidFill>
                <a:srgbClr val="263B86"/>
              </a:solid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16" name="図形グループ 15"/>
            <p:cNvGrpSpPr/>
            <p:nvPr/>
          </p:nvGrpSpPr>
          <p:grpSpPr>
            <a:xfrm>
              <a:off x="5545703" y="2394866"/>
              <a:ext cx="180361" cy="158605"/>
              <a:chOff x="4335130" y="3336417"/>
              <a:chExt cx="1125642" cy="989860"/>
            </a:xfrm>
            <a:solidFill>
              <a:schemeClr val="bg1"/>
            </a:solidFill>
          </p:grpSpPr>
          <p:sp>
            <p:nvSpPr>
              <p:cNvPr id="18" name="正方形/長方形 17"/>
              <p:cNvSpPr/>
              <p:nvPr/>
            </p:nvSpPr>
            <p:spPr>
              <a:xfrm>
                <a:off x="4335130" y="3336417"/>
                <a:ext cx="524714" cy="458194"/>
              </a:xfrm>
              <a:prstGeom prst="rect">
                <a:avLst/>
              </a:prstGeom>
              <a:grp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4936058" y="3336417"/>
                <a:ext cx="524714" cy="458194"/>
              </a:xfrm>
              <a:prstGeom prst="rect">
                <a:avLst/>
              </a:prstGeom>
              <a:grp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4337872" y="3868083"/>
                <a:ext cx="524714" cy="458194"/>
              </a:xfrm>
              <a:prstGeom prst="rect">
                <a:avLst/>
              </a:prstGeom>
              <a:grp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4936058" y="3868083"/>
                <a:ext cx="524714" cy="458194"/>
              </a:xfrm>
              <a:prstGeom prst="rect">
                <a:avLst/>
              </a:prstGeom>
              <a:grp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17" name="正方形/長方形 16"/>
            <p:cNvSpPr/>
            <p:nvPr/>
          </p:nvSpPr>
          <p:spPr>
            <a:xfrm>
              <a:off x="5317224" y="2486084"/>
              <a:ext cx="129521" cy="258581"/>
            </a:xfrm>
            <a:prstGeom prst="rect">
              <a:avLst/>
            </a:prstGeom>
            <a:solidFill>
              <a:schemeClr val="bg1"/>
            </a:solid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cxnSp>
        <p:nvCxnSpPr>
          <p:cNvPr id="28" name="直線矢印コネクタ 27"/>
          <p:cNvCxnSpPr/>
          <p:nvPr/>
        </p:nvCxnSpPr>
        <p:spPr>
          <a:xfrm>
            <a:off x="4353329" y="2972091"/>
            <a:ext cx="305481" cy="0"/>
          </a:xfrm>
          <a:prstGeom prst="straightConnector1">
            <a:avLst/>
          </a:prstGeom>
          <a:ln>
            <a:solidFill>
              <a:schemeClr val="tx2"/>
            </a:solidFill>
            <a:tailEnd type="arrow"/>
          </a:ln>
          <a:effectLst/>
        </p:spPr>
        <p:style>
          <a:lnRef idx="2">
            <a:schemeClr val="accent1"/>
          </a:lnRef>
          <a:fillRef idx="0">
            <a:schemeClr val="accent1"/>
          </a:fillRef>
          <a:effectRef idx="1">
            <a:schemeClr val="accent1"/>
          </a:effectRef>
          <a:fontRef idx="minor">
            <a:schemeClr val="tx1"/>
          </a:fontRef>
        </p:style>
      </p:cxnSp>
      <p:grpSp>
        <p:nvGrpSpPr>
          <p:cNvPr id="2" name="図形グループ 1"/>
          <p:cNvGrpSpPr/>
          <p:nvPr/>
        </p:nvGrpSpPr>
        <p:grpSpPr>
          <a:xfrm>
            <a:off x="6826542" y="4853641"/>
            <a:ext cx="721685" cy="1182312"/>
            <a:chOff x="6826542" y="4853641"/>
            <a:chExt cx="721685" cy="1182312"/>
          </a:xfrm>
        </p:grpSpPr>
        <p:sp>
          <p:nvSpPr>
            <p:cNvPr id="30" name="角丸四角形吹き出し 29"/>
            <p:cNvSpPr/>
            <p:nvPr/>
          </p:nvSpPr>
          <p:spPr>
            <a:xfrm>
              <a:off x="7245925" y="5023354"/>
              <a:ext cx="227479" cy="168044"/>
            </a:xfrm>
            <a:prstGeom prst="wedgeRoundRectCallout">
              <a:avLst>
                <a:gd name="adj1" fmla="val -86835"/>
                <a:gd name="adj2" fmla="val 104120"/>
                <a:gd name="adj3" fmla="val 16667"/>
              </a:avLst>
            </a:prstGeom>
            <a:solidFill>
              <a:srgbClr val="263B8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nvGrpSpPr>
            <p:cNvPr id="31" name="図形グループ 30"/>
            <p:cNvGrpSpPr/>
            <p:nvPr/>
          </p:nvGrpSpPr>
          <p:grpSpPr>
            <a:xfrm>
              <a:off x="6899228" y="5250263"/>
              <a:ext cx="372444" cy="320167"/>
              <a:chOff x="5101907" y="2046777"/>
              <a:chExt cx="842498" cy="724243"/>
            </a:xfrm>
          </p:grpSpPr>
          <p:grpSp>
            <p:nvGrpSpPr>
              <p:cNvPr id="42" name="図形グループ 41"/>
              <p:cNvGrpSpPr/>
              <p:nvPr/>
            </p:nvGrpSpPr>
            <p:grpSpPr>
              <a:xfrm>
                <a:off x="5101907" y="2046777"/>
                <a:ext cx="842498" cy="724243"/>
                <a:chOff x="5353176" y="2729030"/>
                <a:chExt cx="1196592" cy="1028636"/>
              </a:xfrm>
            </p:grpSpPr>
            <p:sp>
              <p:nvSpPr>
                <p:cNvPr id="49" name="二等辺三角形 48"/>
                <p:cNvSpPr/>
                <p:nvPr/>
              </p:nvSpPr>
              <p:spPr>
                <a:xfrm>
                  <a:off x="5353176" y="2729030"/>
                  <a:ext cx="1196592" cy="419851"/>
                </a:xfrm>
                <a:prstGeom prst="triangle">
                  <a:avLst/>
                </a:prstGeom>
                <a:solidFill>
                  <a:srgbClr val="263B86"/>
                </a:solid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0" name="正方形/長方形 49"/>
                <p:cNvSpPr/>
                <p:nvPr/>
              </p:nvSpPr>
              <p:spPr>
                <a:xfrm>
                  <a:off x="5578849" y="3106897"/>
                  <a:ext cx="745246" cy="650769"/>
                </a:xfrm>
                <a:prstGeom prst="rect">
                  <a:avLst/>
                </a:prstGeom>
                <a:solidFill>
                  <a:srgbClr val="263B86"/>
                </a:solid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43" name="図形グループ 42"/>
              <p:cNvGrpSpPr/>
              <p:nvPr/>
            </p:nvGrpSpPr>
            <p:grpSpPr>
              <a:xfrm>
                <a:off x="5545703" y="2394866"/>
                <a:ext cx="180361" cy="158605"/>
                <a:chOff x="4335130" y="3336417"/>
                <a:chExt cx="1125642" cy="989860"/>
              </a:xfrm>
              <a:solidFill>
                <a:schemeClr val="bg1"/>
              </a:solidFill>
            </p:grpSpPr>
            <p:sp>
              <p:nvSpPr>
                <p:cNvPr id="45" name="正方形/長方形 44"/>
                <p:cNvSpPr/>
                <p:nvPr/>
              </p:nvSpPr>
              <p:spPr>
                <a:xfrm>
                  <a:off x="4335130" y="3336417"/>
                  <a:ext cx="524714" cy="458194"/>
                </a:xfrm>
                <a:prstGeom prst="rect">
                  <a:avLst/>
                </a:prstGeom>
                <a:grp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4936058" y="3336417"/>
                  <a:ext cx="524714" cy="458194"/>
                </a:xfrm>
                <a:prstGeom prst="rect">
                  <a:avLst/>
                </a:prstGeom>
                <a:grp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4337872" y="3868083"/>
                  <a:ext cx="524714" cy="458194"/>
                </a:xfrm>
                <a:prstGeom prst="rect">
                  <a:avLst/>
                </a:prstGeom>
                <a:grp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8" name="正方形/長方形 47"/>
                <p:cNvSpPr/>
                <p:nvPr/>
              </p:nvSpPr>
              <p:spPr>
                <a:xfrm>
                  <a:off x="4936058" y="3868083"/>
                  <a:ext cx="524714" cy="458194"/>
                </a:xfrm>
                <a:prstGeom prst="rect">
                  <a:avLst/>
                </a:prstGeom>
                <a:grp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44" name="正方形/長方形 43"/>
              <p:cNvSpPr/>
              <p:nvPr/>
            </p:nvSpPr>
            <p:spPr>
              <a:xfrm>
                <a:off x="5317224" y="2486084"/>
                <a:ext cx="129521" cy="258581"/>
              </a:xfrm>
              <a:prstGeom prst="rect">
                <a:avLst/>
              </a:prstGeom>
              <a:solidFill>
                <a:schemeClr val="bg1"/>
              </a:solid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32" name="角丸四角形 31"/>
            <p:cNvSpPr/>
            <p:nvPr/>
          </p:nvSpPr>
          <p:spPr>
            <a:xfrm>
              <a:off x="6826542" y="4853641"/>
              <a:ext cx="721685" cy="1182312"/>
            </a:xfrm>
            <a:prstGeom prst="roundRect">
              <a:avLst/>
            </a:prstGeom>
            <a:noFill/>
            <a:ln w="19050" cmpd="sng">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3" name="円/楕円 32"/>
            <p:cNvSpPr/>
            <p:nvPr/>
          </p:nvSpPr>
          <p:spPr>
            <a:xfrm>
              <a:off x="7150472" y="5878247"/>
              <a:ext cx="109179" cy="109179"/>
            </a:xfrm>
            <a:prstGeom prst="ellipse">
              <a:avLst/>
            </a:prstGeom>
            <a:solidFill>
              <a:srgbClr val="263B86"/>
            </a:solidFill>
            <a:ln>
              <a:solidFill>
                <a:srgbClr val="263B86"/>
              </a:solidFill>
            </a:ln>
            <a:scene3d>
              <a:camera prst="perspectiveFront"/>
              <a:lightRig rig="threePt" dir="t"/>
            </a:scene3d>
            <a:sp3d/>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a:p>
          </p:txBody>
        </p:sp>
        <p:sp>
          <p:nvSpPr>
            <p:cNvPr id="34" name="角丸四角形 33"/>
            <p:cNvSpPr/>
            <p:nvPr/>
          </p:nvSpPr>
          <p:spPr>
            <a:xfrm>
              <a:off x="6869978" y="4909210"/>
              <a:ext cx="626479" cy="926288"/>
            </a:xfrm>
            <a:prstGeom prst="roundRect">
              <a:avLst/>
            </a:prstGeom>
            <a:noFill/>
            <a:ln w="19050" cmpd="sng">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6869978" y="5573450"/>
              <a:ext cx="626479" cy="104100"/>
            </a:xfrm>
            <a:prstGeom prst="rect">
              <a:avLst/>
            </a:prstGeom>
            <a:solidFill>
              <a:srgbClr val="263B86"/>
            </a:solid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nvGrpSpPr>
            <p:cNvPr id="36" name="図形グループ 35"/>
            <p:cNvGrpSpPr/>
            <p:nvPr/>
          </p:nvGrpSpPr>
          <p:grpSpPr>
            <a:xfrm>
              <a:off x="7259279" y="5281098"/>
              <a:ext cx="237677" cy="292260"/>
              <a:chOff x="4904517" y="3760102"/>
              <a:chExt cx="545250" cy="670469"/>
            </a:xfrm>
          </p:grpSpPr>
          <p:sp>
            <p:nvSpPr>
              <p:cNvPr id="37" name="正方形/長方形 36"/>
              <p:cNvSpPr/>
              <p:nvPr/>
            </p:nvSpPr>
            <p:spPr>
              <a:xfrm>
                <a:off x="5118138" y="4134036"/>
                <a:ext cx="118008" cy="296535"/>
              </a:xfrm>
              <a:prstGeom prst="rect">
                <a:avLst/>
              </a:prstGeom>
              <a:solidFill>
                <a:srgbClr val="263B86"/>
              </a:solid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8" name="二等辺三角形 37"/>
              <p:cNvSpPr/>
              <p:nvPr/>
            </p:nvSpPr>
            <p:spPr>
              <a:xfrm>
                <a:off x="4904517" y="4038379"/>
                <a:ext cx="545250" cy="191313"/>
              </a:xfrm>
              <a:prstGeom prst="triangle">
                <a:avLst/>
              </a:prstGeom>
              <a:solidFill>
                <a:srgbClr val="263B86"/>
              </a:solid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9" name="二等辺三角形 38"/>
              <p:cNvSpPr/>
              <p:nvPr/>
            </p:nvSpPr>
            <p:spPr>
              <a:xfrm>
                <a:off x="4941990" y="3943612"/>
                <a:ext cx="470304" cy="165017"/>
              </a:xfrm>
              <a:prstGeom prst="triangle">
                <a:avLst/>
              </a:prstGeom>
              <a:solidFill>
                <a:srgbClr val="263B86"/>
              </a:solid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0" name="二等辺三角形 39"/>
              <p:cNvSpPr/>
              <p:nvPr/>
            </p:nvSpPr>
            <p:spPr>
              <a:xfrm>
                <a:off x="4980717" y="3842254"/>
                <a:ext cx="392850" cy="137840"/>
              </a:xfrm>
              <a:prstGeom prst="triangle">
                <a:avLst/>
              </a:prstGeom>
              <a:solidFill>
                <a:srgbClr val="263B86"/>
              </a:solid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1" name="二等辺三角形 40"/>
              <p:cNvSpPr/>
              <p:nvPr/>
            </p:nvSpPr>
            <p:spPr>
              <a:xfrm>
                <a:off x="5023555" y="3760102"/>
                <a:ext cx="307175" cy="107779"/>
              </a:xfrm>
              <a:prstGeom prst="triangle">
                <a:avLst/>
              </a:prstGeom>
              <a:solidFill>
                <a:srgbClr val="263B86"/>
              </a:solid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grpSp>
        <p:nvGrpSpPr>
          <p:cNvPr id="51" name="図形グループ 50"/>
          <p:cNvGrpSpPr/>
          <p:nvPr/>
        </p:nvGrpSpPr>
        <p:grpSpPr>
          <a:xfrm>
            <a:off x="8154806" y="5482398"/>
            <a:ext cx="508524" cy="364419"/>
            <a:chOff x="6333490" y="4288117"/>
            <a:chExt cx="1026433" cy="562510"/>
          </a:xfrm>
        </p:grpSpPr>
        <p:sp>
          <p:nvSpPr>
            <p:cNvPr id="52" name="正方形/長方形 51"/>
            <p:cNvSpPr/>
            <p:nvPr/>
          </p:nvSpPr>
          <p:spPr>
            <a:xfrm>
              <a:off x="6333490" y="4288117"/>
              <a:ext cx="1026433" cy="562510"/>
            </a:xfrm>
            <a:prstGeom prst="rect">
              <a:avLst/>
            </a:prstGeom>
            <a:solidFill>
              <a:srgbClr val="263B86"/>
            </a:solid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nvGrpSpPr>
            <p:cNvPr id="53" name="図形グループ 52"/>
            <p:cNvGrpSpPr/>
            <p:nvPr/>
          </p:nvGrpSpPr>
          <p:grpSpPr>
            <a:xfrm>
              <a:off x="6430379" y="4325510"/>
              <a:ext cx="180361" cy="158605"/>
              <a:chOff x="4335130" y="3336417"/>
              <a:chExt cx="1125642" cy="989860"/>
            </a:xfrm>
            <a:solidFill>
              <a:schemeClr val="bg1"/>
            </a:solidFill>
          </p:grpSpPr>
          <p:sp>
            <p:nvSpPr>
              <p:cNvPr id="70" name="正方形/長方形 69"/>
              <p:cNvSpPr/>
              <p:nvPr/>
            </p:nvSpPr>
            <p:spPr>
              <a:xfrm>
                <a:off x="4335130" y="3336417"/>
                <a:ext cx="524714" cy="458194"/>
              </a:xfrm>
              <a:prstGeom prst="rect">
                <a:avLst/>
              </a:prstGeom>
              <a:grp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1" name="正方形/長方形 70"/>
              <p:cNvSpPr/>
              <p:nvPr/>
            </p:nvSpPr>
            <p:spPr>
              <a:xfrm>
                <a:off x="4936058" y="3336417"/>
                <a:ext cx="524714" cy="458194"/>
              </a:xfrm>
              <a:prstGeom prst="rect">
                <a:avLst/>
              </a:prstGeom>
              <a:grp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2" name="正方形/長方形 71"/>
              <p:cNvSpPr/>
              <p:nvPr/>
            </p:nvSpPr>
            <p:spPr>
              <a:xfrm>
                <a:off x="4337872" y="3868083"/>
                <a:ext cx="524714" cy="458194"/>
              </a:xfrm>
              <a:prstGeom prst="rect">
                <a:avLst/>
              </a:prstGeom>
              <a:grp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3" name="正方形/長方形 72"/>
              <p:cNvSpPr/>
              <p:nvPr/>
            </p:nvSpPr>
            <p:spPr>
              <a:xfrm>
                <a:off x="4936058" y="3868083"/>
                <a:ext cx="524714" cy="458194"/>
              </a:xfrm>
              <a:prstGeom prst="rect">
                <a:avLst/>
              </a:prstGeom>
              <a:grp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54" name="正方形/長方形 53"/>
            <p:cNvSpPr/>
            <p:nvPr/>
          </p:nvSpPr>
          <p:spPr>
            <a:xfrm>
              <a:off x="6761289" y="4686730"/>
              <a:ext cx="175258" cy="143016"/>
            </a:xfrm>
            <a:prstGeom prst="rect">
              <a:avLst/>
            </a:prstGeom>
            <a:solidFill>
              <a:schemeClr val="bg1"/>
            </a:solid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nvGrpSpPr>
            <p:cNvPr id="55" name="図形グループ 54"/>
            <p:cNvGrpSpPr/>
            <p:nvPr/>
          </p:nvGrpSpPr>
          <p:grpSpPr>
            <a:xfrm>
              <a:off x="6640783" y="4325510"/>
              <a:ext cx="180361" cy="158605"/>
              <a:chOff x="4335130" y="3336417"/>
              <a:chExt cx="1125642" cy="989860"/>
            </a:xfrm>
            <a:solidFill>
              <a:schemeClr val="bg1"/>
            </a:solidFill>
          </p:grpSpPr>
          <p:sp>
            <p:nvSpPr>
              <p:cNvPr id="66" name="正方形/長方形 65"/>
              <p:cNvSpPr/>
              <p:nvPr/>
            </p:nvSpPr>
            <p:spPr>
              <a:xfrm>
                <a:off x="4335130" y="3336417"/>
                <a:ext cx="524714" cy="458194"/>
              </a:xfrm>
              <a:prstGeom prst="rect">
                <a:avLst/>
              </a:prstGeom>
              <a:grp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7" name="正方形/長方形 66"/>
              <p:cNvSpPr/>
              <p:nvPr/>
            </p:nvSpPr>
            <p:spPr>
              <a:xfrm>
                <a:off x="4936058" y="3336417"/>
                <a:ext cx="524714" cy="458194"/>
              </a:xfrm>
              <a:prstGeom prst="rect">
                <a:avLst/>
              </a:prstGeom>
              <a:grp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8" name="正方形/長方形 67"/>
              <p:cNvSpPr/>
              <p:nvPr/>
            </p:nvSpPr>
            <p:spPr>
              <a:xfrm>
                <a:off x="4337872" y="3868083"/>
                <a:ext cx="524714" cy="458194"/>
              </a:xfrm>
              <a:prstGeom prst="rect">
                <a:avLst/>
              </a:prstGeom>
              <a:grp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9" name="正方形/長方形 68"/>
              <p:cNvSpPr/>
              <p:nvPr/>
            </p:nvSpPr>
            <p:spPr>
              <a:xfrm>
                <a:off x="4936058" y="3868083"/>
                <a:ext cx="524714" cy="458194"/>
              </a:xfrm>
              <a:prstGeom prst="rect">
                <a:avLst/>
              </a:prstGeom>
              <a:grp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56" name="図形グループ 55"/>
            <p:cNvGrpSpPr/>
            <p:nvPr/>
          </p:nvGrpSpPr>
          <p:grpSpPr>
            <a:xfrm>
              <a:off x="6860623" y="4325510"/>
              <a:ext cx="180361" cy="158605"/>
              <a:chOff x="4335130" y="3336417"/>
              <a:chExt cx="1125642" cy="989860"/>
            </a:xfrm>
            <a:solidFill>
              <a:schemeClr val="bg1"/>
            </a:solidFill>
          </p:grpSpPr>
          <p:sp>
            <p:nvSpPr>
              <p:cNvPr id="62" name="正方形/長方形 61"/>
              <p:cNvSpPr/>
              <p:nvPr/>
            </p:nvSpPr>
            <p:spPr>
              <a:xfrm>
                <a:off x="4335130" y="3336417"/>
                <a:ext cx="524714" cy="458194"/>
              </a:xfrm>
              <a:prstGeom prst="rect">
                <a:avLst/>
              </a:prstGeom>
              <a:grp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3" name="正方形/長方形 62"/>
              <p:cNvSpPr/>
              <p:nvPr/>
            </p:nvSpPr>
            <p:spPr>
              <a:xfrm>
                <a:off x="4936058" y="3336417"/>
                <a:ext cx="524714" cy="458194"/>
              </a:xfrm>
              <a:prstGeom prst="rect">
                <a:avLst/>
              </a:prstGeom>
              <a:grp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4" name="正方形/長方形 63"/>
              <p:cNvSpPr/>
              <p:nvPr/>
            </p:nvSpPr>
            <p:spPr>
              <a:xfrm>
                <a:off x="4337872" y="3868083"/>
                <a:ext cx="524714" cy="458194"/>
              </a:xfrm>
              <a:prstGeom prst="rect">
                <a:avLst/>
              </a:prstGeom>
              <a:grp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5" name="正方形/長方形 64"/>
              <p:cNvSpPr/>
              <p:nvPr/>
            </p:nvSpPr>
            <p:spPr>
              <a:xfrm>
                <a:off x="4936058" y="3868083"/>
                <a:ext cx="524714" cy="458194"/>
              </a:xfrm>
              <a:prstGeom prst="rect">
                <a:avLst/>
              </a:prstGeom>
              <a:grp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57" name="図形グループ 56"/>
            <p:cNvGrpSpPr/>
            <p:nvPr/>
          </p:nvGrpSpPr>
          <p:grpSpPr>
            <a:xfrm>
              <a:off x="7074967" y="4325510"/>
              <a:ext cx="180361" cy="158605"/>
              <a:chOff x="4335130" y="3336417"/>
              <a:chExt cx="1125642" cy="989860"/>
            </a:xfrm>
            <a:solidFill>
              <a:schemeClr val="bg1"/>
            </a:solidFill>
          </p:grpSpPr>
          <p:sp>
            <p:nvSpPr>
              <p:cNvPr id="58" name="正方形/長方形 57"/>
              <p:cNvSpPr/>
              <p:nvPr/>
            </p:nvSpPr>
            <p:spPr>
              <a:xfrm>
                <a:off x="4335130" y="3336417"/>
                <a:ext cx="524714" cy="458194"/>
              </a:xfrm>
              <a:prstGeom prst="rect">
                <a:avLst/>
              </a:prstGeom>
              <a:grp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9" name="正方形/長方形 58"/>
              <p:cNvSpPr/>
              <p:nvPr/>
            </p:nvSpPr>
            <p:spPr>
              <a:xfrm>
                <a:off x="4936058" y="3336417"/>
                <a:ext cx="524714" cy="458194"/>
              </a:xfrm>
              <a:prstGeom prst="rect">
                <a:avLst/>
              </a:prstGeom>
              <a:grp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0" name="正方形/長方形 59"/>
              <p:cNvSpPr/>
              <p:nvPr/>
            </p:nvSpPr>
            <p:spPr>
              <a:xfrm>
                <a:off x="4337872" y="3868083"/>
                <a:ext cx="524714" cy="458194"/>
              </a:xfrm>
              <a:prstGeom prst="rect">
                <a:avLst/>
              </a:prstGeom>
              <a:grp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1" name="正方形/長方形 60"/>
              <p:cNvSpPr/>
              <p:nvPr/>
            </p:nvSpPr>
            <p:spPr>
              <a:xfrm>
                <a:off x="4936058" y="3868083"/>
                <a:ext cx="524714" cy="458194"/>
              </a:xfrm>
              <a:prstGeom prst="rect">
                <a:avLst/>
              </a:prstGeom>
              <a:grp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grpSp>
        <p:nvGrpSpPr>
          <p:cNvPr id="74" name="図形グループ 73"/>
          <p:cNvGrpSpPr/>
          <p:nvPr/>
        </p:nvGrpSpPr>
        <p:grpSpPr>
          <a:xfrm>
            <a:off x="8747262" y="5249558"/>
            <a:ext cx="482531" cy="318378"/>
            <a:chOff x="5537716" y="3785138"/>
            <a:chExt cx="741916" cy="448357"/>
          </a:xfrm>
        </p:grpSpPr>
        <p:sp>
          <p:nvSpPr>
            <p:cNvPr id="75" name="正方形/長方形 74"/>
            <p:cNvSpPr/>
            <p:nvPr/>
          </p:nvSpPr>
          <p:spPr>
            <a:xfrm>
              <a:off x="5537716" y="3785138"/>
              <a:ext cx="741916" cy="448357"/>
            </a:xfrm>
            <a:prstGeom prst="rect">
              <a:avLst/>
            </a:prstGeom>
            <a:solidFill>
              <a:srgbClr val="263B86"/>
            </a:solid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6" name="正方形/長方形 75"/>
            <p:cNvSpPr/>
            <p:nvPr/>
          </p:nvSpPr>
          <p:spPr>
            <a:xfrm>
              <a:off x="5651393" y="3992406"/>
              <a:ext cx="514562" cy="225996"/>
            </a:xfrm>
            <a:prstGeom prst="rect">
              <a:avLst/>
            </a:prstGeom>
            <a:solidFill>
              <a:schemeClr val="bg1"/>
            </a:solid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7" name="正方形/長方形 76"/>
            <p:cNvSpPr/>
            <p:nvPr/>
          </p:nvSpPr>
          <p:spPr>
            <a:xfrm>
              <a:off x="5651393" y="3830571"/>
              <a:ext cx="514562" cy="76230"/>
            </a:xfrm>
            <a:prstGeom prst="rect">
              <a:avLst/>
            </a:prstGeom>
            <a:solidFill>
              <a:schemeClr val="bg1"/>
            </a:solid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nvGrpSpPr>
            <p:cNvPr id="78" name="図形グループ 77"/>
            <p:cNvGrpSpPr/>
            <p:nvPr/>
          </p:nvGrpSpPr>
          <p:grpSpPr>
            <a:xfrm>
              <a:off x="5683837" y="4025989"/>
              <a:ext cx="230575" cy="183252"/>
              <a:chOff x="5244648" y="4339934"/>
              <a:chExt cx="1094313" cy="869716"/>
            </a:xfrm>
          </p:grpSpPr>
          <p:sp>
            <p:nvSpPr>
              <p:cNvPr id="82" name="正方形/長方形 81"/>
              <p:cNvSpPr/>
              <p:nvPr/>
            </p:nvSpPr>
            <p:spPr>
              <a:xfrm>
                <a:off x="5397285" y="4339934"/>
                <a:ext cx="789038" cy="627860"/>
              </a:xfrm>
              <a:prstGeom prst="rect">
                <a:avLst/>
              </a:prstGeom>
              <a:solidFill>
                <a:srgbClr val="263B86"/>
              </a:solid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3" name="正方形/長方形 82"/>
              <p:cNvSpPr/>
              <p:nvPr/>
            </p:nvSpPr>
            <p:spPr>
              <a:xfrm>
                <a:off x="5244648" y="4736010"/>
                <a:ext cx="1094313" cy="313930"/>
              </a:xfrm>
              <a:prstGeom prst="rect">
                <a:avLst/>
              </a:prstGeom>
              <a:solidFill>
                <a:srgbClr val="263B86"/>
              </a:solid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4" name="正方形/長方形 83"/>
              <p:cNvSpPr/>
              <p:nvPr/>
            </p:nvSpPr>
            <p:spPr>
              <a:xfrm>
                <a:off x="5397285" y="4895720"/>
                <a:ext cx="167237" cy="313930"/>
              </a:xfrm>
              <a:prstGeom prst="rect">
                <a:avLst/>
              </a:prstGeom>
              <a:solidFill>
                <a:srgbClr val="263B86"/>
              </a:solid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5" name="正方形/長方形 84"/>
              <p:cNvSpPr/>
              <p:nvPr/>
            </p:nvSpPr>
            <p:spPr>
              <a:xfrm>
                <a:off x="6019086" y="4895720"/>
                <a:ext cx="167237" cy="313930"/>
              </a:xfrm>
              <a:prstGeom prst="rect">
                <a:avLst/>
              </a:prstGeom>
              <a:solidFill>
                <a:srgbClr val="263B86"/>
              </a:solid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6" name="円/楕円 85"/>
              <p:cNvSpPr/>
              <p:nvPr/>
            </p:nvSpPr>
            <p:spPr>
              <a:xfrm>
                <a:off x="5382645" y="4784809"/>
                <a:ext cx="138515" cy="138515"/>
              </a:xfrm>
              <a:prstGeom prst="ellipse">
                <a:avLst/>
              </a:prstGeom>
              <a:solidFill>
                <a:schemeClr val="bg1"/>
              </a:solidFill>
              <a:ln>
                <a:solidFill>
                  <a:srgbClr val="263B86"/>
                </a:solidFill>
              </a:ln>
              <a:effectLst/>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a:p>
            </p:txBody>
          </p:sp>
          <p:sp>
            <p:nvSpPr>
              <p:cNvPr id="87" name="円/楕円 86"/>
              <p:cNvSpPr/>
              <p:nvPr/>
            </p:nvSpPr>
            <p:spPr>
              <a:xfrm>
                <a:off x="6084966" y="4777489"/>
                <a:ext cx="138515" cy="138515"/>
              </a:xfrm>
              <a:prstGeom prst="ellipse">
                <a:avLst/>
              </a:prstGeom>
              <a:solidFill>
                <a:schemeClr val="bg1"/>
              </a:solidFill>
              <a:ln>
                <a:solidFill>
                  <a:srgbClr val="263B86"/>
                </a:solidFill>
              </a:ln>
              <a:effectLst/>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a:p>
            </p:txBody>
          </p:sp>
          <p:sp>
            <p:nvSpPr>
              <p:cNvPr id="88" name="正方形/長方形 87"/>
              <p:cNvSpPr/>
              <p:nvPr/>
            </p:nvSpPr>
            <p:spPr>
              <a:xfrm>
                <a:off x="5474377" y="4429053"/>
                <a:ext cx="637670" cy="299814"/>
              </a:xfrm>
              <a:prstGeom prst="rect">
                <a:avLst/>
              </a:prstGeom>
              <a:solidFill>
                <a:schemeClr val="bg1"/>
              </a:solid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9" name="正方形/長方形 88"/>
              <p:cNvSpPr/>
              <p:nvPr/>
            </p:nvSpPr>
            <p:spPr>
              <a:xfrm>
                <a:off x="5474377" y="4967794"/>
                <a:ext cx="637670" cy="45719"/>
              </a:xfrm>
              <a:prstGeom prst="rect">
                <a:avLst/>
              </a:prstGeom>
              <a:solidFill>
                <a:schemeClr val="bg1"/>
              </a:solid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79" name="図形グループ 78"/>
            <p:cNvGrpSpPr/>
            <p:nvPr/>
          </p:nvGrpSpPr>
          <p:grpSpPr>
            <a:xfrm>
              <a:off x="5993992" y="4028744"/>
              <a:ext cx="93600" cy="187669"/>
              <a:chOff x="1411770" y="2046777"/>
              <a:chExt cx="414610" cy="831303"/>
            </a:xfrm>
          </p:grpSpPr>
          <p:sp>
            <p:nvSpPr>
              <p:cNvPr id="80" name="円/楕円 79"/>
              <p:cNvSpPr/>
              <p:nvPr/>
            </p:nvSpPr>
            <p:spPr>
              <a:xfrm>
                <a:off x="1453754" y="2046777"/>
                <a:ext cx="325389" cy="325389"/>
              </a:xfrm>
              <a:prstGeom prst="ellips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1" name="二等辺三角形 80"/>
              <p:cNvSpPr/>
              <p:nvPr/>
            </p:nvSpPr>
            <p:spPr>
              <a:xfrm>
                <a:off x="1411770" y="2214714"/>
                <a:ext cx="414610" cy="663366"/>
              </a:xfrm>
              <a:prstGeom prst="triangle">
                <a:avLst/>
              </a:prstGeom>
              <a:solidFill>
                <a:srgbClr val="263B8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grpSp>
        <p:nvGrpSpPr>
          <p:cNvPr id="90" name="図形グループ 89"/>
          <p:cNvGrpSpPr/>
          <p:nvPr/>
        </p:nvGrpSpPr>
        <p:grpSpPr>
          <a:xfrm>
            <a:off x="8365278" y="5063986"/>
            <a:ext cx="151878" cy="304517"/>
            <a:chOff x="1411770" y="2046777"/>
            <a:chExt cx="414610" cy="831303"/>
          </a:xfrm>
        </p:grpSpPr>
        <p:sp>
          <p:nvSpPr>
            <p:cNvPr id="91" name="円/楕円 90"/>
            <p:cNvSpPr/>
            <p:nvPr/>
          </p:nvSpPr>
          <p:spPr>
            <a:xfrm>
              <a:off x="1453754" y="2046777"/>
              <a:ext cx="325389" cy="325389"/>
            </a:xfrm>
            <a:prstGeom prst="ellips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2" name="二等辺三角形 91"/>
            <p:cNvSpPr/>
            <p:nvPr/>
          </p:nvSpPr>
          <p:spPr>
            <a:xfrm>
              <a:off x="1411770" y="2214714"/>
              <a:ext cx="414610" cy="663366"/>
            </a:xfrm>
            <a:prstGeom prst="triangle">
              <a:avLst/>
            </a:prstGeom>
            <a:solidFill>
              <a:srgbClr val="263B8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cxnSp>
        <p:nvCxnSpPr>
          <p:cNvPr id="93" name="直線矢印コネクタ 92"/>
          <p:cNvCxnSpPr/>
          <p:nvPr/>
        </p:nvCxnSpPr>
        <p:spPr>
          <a:xfrm>
            <a:off x="7656498" y="5479187"/>
            <a:ext cx="336921" cy="0"/>
          </a:xfrm>
          <a:prstGeom prst="straightConnector1">
            <a:avLst/>
          </a:prstGeom>
          <a:ln>
            <a:solidFill>
              <a:schemeClr val="tx2"/>
            </a:solidFill>
            <a:tailEnd type="arrow"/>
          </a:ln>
          <a:effectLst/>
        </p:spPr>
        <p:style>
          <a:lnRef idx="2">
            <a:schemeClr val="accent1"/>
          </a:lnRef>
          <a:fillRef idx="0">
            <a:schemeClr val="accent1"/>
          </a:fillRef>
          <a:effectRef idx="1">
            <a:schemeClr val="accent1"/>
          </a:effectRef>
          <a:fontRef idx="minor">
            <a:schemeClr val="tx1"/>
          </a:fontRef>
        </p:style>
      </p:cxnSp>
      <p:sp>
        <p:nvSpPr>
          <p:cNvPr id="95" name="コンテンツ プレースホルダー 1"/>
          <p:cNvSpPr txBox="1">
            <a:spLocks/>
          </p:cNvSpPr>
          <p:nvPr/>
        </p:nvSpPr>
        <p:spPr>
          <a:xfrm>
            <a:off x="4658810" y="1767644"/>
            <a:ext cx="1123915" cy="334582"/>
          </a:xfrm>
          <a:prstGeom prst="rect">
            <a:avLst/>
          </a:prstGeom>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lgn="ctr">
              <a:buFont typeface="Arial"/>
              <a:buNone/>
            </a:pPr>
            <a:r>
              <a:rPr lang="en-US" altLang="en-US" sz="1000" dirty="0" smtClean="0"/>
              <a:t>ニーズヒアリング</a:t>
            </a:r>
            <a:endParaRPr lang="en-US" altLang="ja-JP" sz="1000" dirty="0" smtClean="0"/>
          </a:p>
        </p:txBody>
      </p:sp>
      <p:sp>
        <p:nvSpPr>
          <p:cNvPr id="96" name="コンテンツ プレースホルダー 1"/>
          <p:cNvSpPr txBox="1">
            <a:spLocks/>
          </p:cNvSpPr>
          <p:nvPr/>
        </p:nvSpPr>
        <p:spPr>
          <a:xfrm>
            <a:off x="5844889" y="1769805"/>
            <a:ext cx="959831" cy="334582"/>
          </a:xfrm>
          <a:prstGeom prst="rect">
            <a:avLst/>
          </a:prstGeom>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lgn="ctr">
              <a:buFont typeface="Arial"/>
              <a:buNone/>
            </a:pPr>
            <a:r>
              <a:rPr lang="ja-JP" altLang="en-US" sz="1000" dirty="0" smtClean="0"/>
              <a:t>ニーズの</a:t>
            </a:r>
            <a:endParaRPr lang="en-US" altLang="ja-JP" sz="1000" dirty="0" smtClean="0"/>
          </a:p>
          <a:p>
            <a:pPr marL="0" indent="0" algn="ctr">
              <a:buFont typeface="Arial"/>
              <a:buNone/>
            </a:pPr>
            <a:r>
              <a:rPr lang="ja-JP" altLang="en-US" sz="1000" dirty="0" smtClean="0"/>
              <a:t>ビッグデータ</a:t>
            </a:r>
            <a:endParaRPr lang="en-US" altLang="ja-JP" sz="1000" dirty="0" smtClean="0"/>
          </a:p>
        </p:txBody>
      </p:sp>
      <p:sp>
        <p:nvSpPr>
          <p:cNvPr id="97" name="コンテンツ プレースホルダー 1"/>
          <p:cNvSpPr txBox="1">
            <a:spLocks/>
          </p:cNvSpPr>
          <p:nvPr/>
        </p:nvSpPr>
        <p:spPr>
          <a:xfrm>
            <a:off x="6947891" y="1774716"/>
            <a:ext cx="1213356" cy="334582"/>
          </a:xfrm>
          <a:prstGeom prst="rect">
            <a:avLst/>
          </a:prstGeom>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lgn="ctr">
              <a:buFont typeface="Arial"/>
              <a:buNone/>
            </a:pPr>
            <a:r>
              <a:rPr lang="ja-JP" altLang="en-US" sz="1000" dirty="0" smtClean="0"/>
              <a:t>ニーズに基づいた</a:t>
            </a:r>
            <a:endParaRPr lang="en-US" altLang="ja-JP" sz="1000" dirty="0" smtClean="0"/>
          </a:p>
          <a:p>
            <a:pPr marL="0" indent="0" algn="ctr">
              <a:buFont typeface="Arial"/>
              <a:buNone/>
            </a:pPr>
            <a:r>
              <a:rPr lang="ja-JP" altLang="en-US" sz="1000" dirty="0" smtClean="0"/>
              <a:t>商品開発</a:t>
            </a:r>
            <a:endParaRPr lang="en-US" altLang="ja-JP" sz="1000" dirty="0" smtClean="0"/>
          </a:p>
        </p:txBody>
      </p:sp>
      <p:sp>
        <p:nvSpPr>
          <p:cNvPr id="98" name="コンテンツ プレースホルダー 1"/>
          <p:cNvSpPr txBox="1">
            <a:spLocks/>
          </p:cNvSpPr>
          <p:nvPr/>
        </p:nvSpPr>
        <p:spPr>
          <a:xfrm>
            <a:off x="6394357" y="4279720"/>
            <a:ext cx="1542679" cy="385917"/>
          </a:xfrm>
          <a:prstGeom prst="rect">
            <a:avLst/>
          </a:prstGeom>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lgn="ctr">
              <a:buFont typeface="Arial"/>
              <a:buNone/>
            </a:pPr>
            <a:r>
              <a:rPr lang="ja-JP" altLang="en-US" sz="1000" dirty="0" smtClean="0"/>
              <a:t>商品をニーズと</a:t>
            </a:r>
            <a:endParaRPr lang="en-US" altLang="ja-JP" sz="1000" dirty="0" smtClean="0"/>
          </a:p>
          <a:p>
            <a:pPr marL="0" indent="0" algn="ctr">
              <a:buFont typeface="Arial"/>
              <a:buNone/>
            </a:pPr>
            <a:r>
              <a:rPr lang="ja-JP" altLang="en-US" sz="1000" dirty="0" smtClean="0"/>
              <a:t>組み合わせて「見える化」</a:t>
            </a:r>
            <a:endParaRPr lang="en-US" altLang="ja-JP" sz="1000" dirty="0" smtClean="0"/>
          </a:p>
        </p:txBody>
      </p:sp>
      <p:sp>
        <p:nvSpPr>
          <p:cNvPr id="99" name="コンテンツ プレースホルダー 1"/>
          <p:cNvSpPr txBox="1">
            <a:spLocks/>
          </p:cNvSpPr>
          <p:nvPr/>
        </p:nvSpPr>
        <p:spPr>
          <a:xfrm>
            <a:off x="8017459" y="4279720"/>
            <a:ext cx="1350022" cy="398547"/>
          </a:xfrm>
          <a:prstGeom prst="rect">
            <a:avLst/>
          </a:prstGeom>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lgn="ctr">
              <a:buFont typeface="Arial"/>
              <a:buNone/>
            </a:pPr>
            <a:r>
              <a:rPr lang="ja-JP" altLang="en-US" sz="1000" dirty="0" smtClean="0"/>
              <a:t>個人・工務店・ハウスメーカーなどに販売</a:t>
            </a:r>
            <a:endParaRPr lang="en-US" altLang="ja-JP" sz="1000" dirty="0" smtClean="0"/>
          </a:p>
        </p:txBody>
      </p:sp>
      <p:sp>
        <p:nvSpPr>
          <p:cNvPr id="100" name="コンテンツ プレースホルダー 1"/>
          <p:cNvSpPr txBox="1">
            <a:spLocks/>
          </p:cNvSpPr>
          <p:nvPr/>
        </p:nvSpPr>
        <p:spPr>
          <a:xfrm>
            <a:off x="495300" y="2112652"/>
            <a:ext cx="1638599" cy="1906478"/>
          </a:xfrm>
          <a:prstGeom prst="rect">
            <a:avLst/>
          </a:prstGeom>
          <a:solidFill>
            <a:schemeClr val="tx2">
              <a:lumMod val="20000"/>
              <a:lumOff val="80000"/>
            </a:schemeClr>
          </a:solidFill>
          <a:ln>
            <a:solidFill>
              <a:srgbClr val="131D43"/>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buFont typeface="Arial"/>
              <a:buNone/>
            </a:pPr>
            <a:r>
              <a:rPr lang="ja-JP" altLang="en-US" sz="1050" dirty="0" smtClean="0"/>
              <a:t>エンドユーザーの住宅・建材パーツに対するニーズを集め、ビッグデータ化した上で、そのニーズに応える形で商品開発を行う</a:t>
            </a:r>
            <a:endParaRPr lang="en-US" altLang="ja-JP" sz="1050" dirty="0" smtClean="0"/>
          </a:p>
        </p:txBody>
      </p:sp>
      <p:sp>
        <p:nvSpPr>
          <p:cNvPr id="101" name="コンテンツ プレースホルダー 1"/>
          <p:cNvSpPr txBox="1">
            <a:spLocks/>
          </p:cNvSpPr>
          <p:nvPr/>
        </p:nvSpPr>
        <p:spPr>
          <a:xfrm>
            <a:off x="485285" y="4527360"/>
            <a:ext cx="1648173" cy="1667520"/>
          </a:xfrm>
          <a:prstGeom prst="rect">
            <a:avLst/>
          </a:prstGeom>
          <a:solidFill>
            <a:srgbClr val="CAD3F0"/>
          </a:solidFill>
          <a:ln>
            <a:solidFill>
              <a:srgbClr val="131D43"/>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buFont typeface="Arial"/>
              <a:buNone/>
            </a:pPr>
            <a:r>
              <a:rPr lang="ja-JP" altLang="en-US" sz="1050" dirty="0" smtClean="0"/>
              <a:t>既存の商品とエンドユーザーのニーズを同時に示すことができるシステムを作成し、それを個人・工務店・ハウスメーカーなどに商品として販売する</a:t>
            </a:r>
            <a:endParaRPr lang="en-US" altLang="ja-JP" sz="1050" dirty="0"/>
          </a:p>
        </p:txBody>
      </p:sp>
      <p:grpSp>
        <p:nvGrpSpPr>
          <p:cNvPr id="105" name="図形グループ 104"/>
          <p:cNvGrpSpPr/>
          <p:nvPr/>
        </p:nvGrpSpPr>
        <p:grpSpPr>
          <a:xfrm>
            <a:off x="5968495" y="2600614"/>
            <a:ext cx="720653" cy="712455"/>
            <a:chOff x="2976799" y="3565820"/>
            <a:chExt cx="1119688" cy="1106951"/>
          </a:xfrm>
        </p:grpSpPr>
        <p:sp>
          <p:nvSpPr>
            <p:cNvPr id="104" name="円柱 103"/>
            <p:cNvSpPr/>
            <p:nvPr/>
          </p:nvSpPr>
          <p:spPr>
            <a:xfrm>
              <a:off x="2976799" y="3565820"/>
              <a:ext cx="1119688" cy="1106951"/>
            </a:xfrm>
            <a:prstGeom prst="can">
              <a:avLst>
                <a:gd name="adj" fmla="val 21755"/>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4" name="角丸四角形吹き出し 23"/>
            <p:cNvSpPr/>
            <p:nvPr/>
          </p:nvSpPr>
          <p:spPr>
            <a:xfrm>
              <a:off x="3255011" y="3914927"/>
              <a:ext cx="458695" cy="288067"/>
            </a:xfrm>
            <a:prstGeom prst="wedgeRoundRectCallout">
              <a:avLst>
                <a:gd name="adj1" fmla="val -95293"/>
                <a:gd name="adj2" fmla="val 1691"/>
                <a:gd name="adj3" fmla="val 16667"/>
              </a:avLst>
            </a:prstGeom>
            <a:solidFill>
              <a:schemeClr val="tx2">
                <a:lumMod val="40000"/>
                <a:lumOff val="60000"/>
              </a:schemeClr>
            </a:solidFill>
            <a:ln w="190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5" name="角丸四角形吹き出し 24"/>
            <p:cNvSpPr/>
            <p:nvPr/>
          </p:nvSpPr>
          <p:spPr>
            <a:xfrm>
              <a:off x="3546779" y="4114152"/>
              <a:ext cx="458695" cy="288067"/>
            </a:xfrm>
            <a:prstGeom prst="wedgeRoundRectCallout">
              <a:avLst>
                <a:gd name="adj1" fmla="val -95293"/>
                <a:gd name="adj2" fmla="val 1691"/>
                <a:gd name="adj3" fmla="val 16667"/>
              </a:avLst>
            </a:prstGeom>
            <a:solidFill>
              <a:schemeClr val="tx2">
                <a:lumMod val="40000"/>
                <a:lumOff val="60000"/>
              </a:schemeClr>
            </a:solidFill>
            <a:ln w="190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6" name="角丸四角形吹き出し 25"/>
            <p:cNvSpPr/>
            <p:nvPr/>
          </p:nvSpPr>
          <p:spPr>
            <a:xfrm>
              <a:off x="3255011" y="4247764"/>
              <a:ext cx="458695" cy="288067"/>
            </a:xfrm>
            <a:prstGeom prst="wedgeRoundRectCallout">
              <a:avLst>
                <a:gd name="adj1" fmla="val -95293"/>
                <a:gd name="adj2" fmla="val 1691"/>
                <a:gd name="adj3" fmla="val 16667"/>
              </a:avLst>
            </a:prstGeom>
            <a:solidFill>
              <a:schemeClr val="tx2">
                <a:lumMod val="40000"/>
                <a:lumOff val="60000"/>
              </a:schemeClr>
            </a:solidFill>
            <a:ln w="190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106" name="コンテンツ プレースホルダー 1"/>
          <p:cNvSpPr txBox="1">
            <a:spLocks/>
          </p:cNvSpPr>
          <p:nvPr/>
        </p:nvSpPr>
        <p:spPr>
          <a:xfrm>
            <a:off x="3478545" y="1778070"/>
            <a:ext cx="1105018" cy="334582"/>
          </a:xfrm>
          <a:prstGeom prst="rect">
            <a:avLst/>
          </a:prstGeom>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lgn="ctr">
              <a:buFont typeface="Arial"/>
              <a:buNone/>
            </a:pPr>
            <a:r>
              <a:rPr lang="ja-JP" altLang="en-US" sz="1000" dirty="0" smtClean="0"/>
              <a:t>ヒアリング項目</a:t>
            </a:r>
            <a:endParaRPr lang="en-US" altLang="ja-JP" sz="1000" dirty="0" smtClean="0"/>
          </a:p>
          <a:p>
            <a:pPr marL="0" indent="0" algn="ctr">
              <a:buFont typeface="Arial"/>
              <a:buNone/>
            </a:pPr>
            <a:r>
              <a:rPr lang="ja-JP" altLang="en-US" sz="1000" dirty="0" smtClean="0"/>
              <a:t>作成</a:t>
            </a:r>
            <a:endParaRPr lang="en-US" altLang="ja-JP" sz="1000" dirty="0" smtClean="0"/>
          </a:p>
        </p:txBody>
      </p:sp>
      <p:grpSp>
        <p:nvGrpSpPr>
          <p:cNvPr id="138" name="図形グループ 137"/>
          <p:cNvGrpSpPr/>
          <p:nvPr/>
        </p:nvGrpSpPr>
        <p:grpSpPr>
          <a:xfrm>
            <a:off x="3736931" y="2626534"/>
            <a:ext cx="538339" cy="673807"/>
            <a:chOff x="2483241" y="3766115"/>
            <a:chExt cx="717614" cy="933833"/>
          </a:xfrm>
        </p:grpSpPr>
        <p:sp>
          <p:nvSpPr>
            <p:cNvPr id="108" name="正方形/長方形 107"/>
            <p:cNvSpPr/>
            <p:nvPr/>
          </p:nvSpPr>
          <p:spPr>
            <a:xfrm>
              <a:off x="2483241" y="3766115"/>
              <a:ext cx="717614" cy="933833"/>
            </a:xfrm>
            <a:prstGeom prst="rect">
              <a:avLst/>
            </a:prstGeom>
            <a:solidFill>
              <a:srgbClr val="263B86"/>
            </a:solid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30" name="正方形/長方形 129"/>
            <p:cNvSpPr/>
            <p:nvPr/>
          </p:nvSpPr>
          <p:spPr>
            <a:xfrm>
              <a:off x="2535721" y="3902485"/>
              <a:ext cx="609915" cy="741692"/>
            </a:xfrm>
            <a:prstGeom prst="rect">
              <a:avLst/>
            </a:prstGeom>
            <a:solidFill>
              <a:schemeClr val="bg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131" name="直線矢印コネクタ 130"/>
            <p:cNvCxnSpPr/>
            <p:nvPr/>
          </p:nvCxnSpPr>
          <p:spPr>
            <a:xfrm>
              <a:off x="2577705" y="3999655"/>
              <a:ext cx="524935" cy="0"/>
            </a:xfrm>
            <a:prstGeom prst="straightConnector1">
              <a:avLst/>
            </a:prstGeom>
            <a:ln w="12700" cmpd="sng">
              <a:solidFill>
                <a:schemeClr val="tx2"/>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34" name="直線矢印コネクタ 133"/>
            <p:cNvCxnSpPr/>
            <p:nvPr/>
          </p:nvCxnSpPr>
          <p:spPr>
            <a:xfrm>
              <a:off x="2577705" y="4089333"/>
              <a:ext cx="524935" cy="0"/>
            </a:xfrm>
            <a:prstGeom prst="straightConnector1">
              <a:avLst/>
            </a:prstGeom>
            <a:ln w="12700" cmpd="sng">
              <a:solidFill>
                <a:schemeClr val="tx2"/>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35" name="直線矢印コネクタ 134"/>
            <p:cNvCxnSpPr/>
            <p:nvPr/>
          </p:nvCxnSpPr>
          <p:spPr>
            <a:xfrm>
              <a:off x="2577705" y="4179011"/>
              <a:ext cx="524935" cy="0"/>
            </a:xfrm>
            <a:prstGeom prst="straightConnector1">
              <a:avLst/>
            </a:prstGeom>
            <a:ln w="12700" cmpd="sng">
              <a:solidFill>
                <a:schemeClr val="tx2"/>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36" name="直線矢印コネクタ 135"/>
            <p:cNvCxnSpPr/>
            <p:nvPr/>
          </p:nvCxnSpPr>
          <p:spPr>
            <a:xfrm>
              <a:off x="2577705" y="4268689"/>
              <a:ext cx="524935" cy="0"/>
            </a:xfrm>
            <a:prstGeom prst="straightConnector1">
              <a:avLst/>
            </a:prstGeom>
            <a:ln w="12700" cmpd="sng">
              <a:solidFill>
                <a:schemeClr val="tx2"/>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37" name="直線矢印コネクタ 136"/>
            <p:cNvCxnSpPr/>
            <p:nvPr/>
          </p:nvCxnSpPr>
          <p:spPr>
            <a:xfrm>
              <a:off x="2577705" y="4358366"/>
              <a:ext cx="524935" cy="0"/>
            </a:xfrm>
            <a:prstGeom prst="straightConnector1">
              <a:avLst/>
            </a:prstGeom>
            <a:ln w="12700" cmpd="sng">
              <a:solidFill>
                <a:schemeClr val="tx2"/>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146" name="図形グループ 145"/>
          <p:cNvGrpSpPr/>
          <p:nvPr/>
        </p:nvGrpSpPr>
        <p:grpSpPr>
          <a:xfrm>
            <a:off x="2523435" y="2656805"/>
            <a:ext cx="759873" cy="768182"/>
            <a:chOff x="2253440" y="3341134"/>
            <a:chExt cx="1314577" cy="1328952"/>
          </a:xfrm>
        </p:grpSpPr>
        <p:grpSp>
          <p:nvGrpSpPr>
            <p:cNvPr id="139" name="図形グループ 138"/>
            <p:cNvGrpSpPr/>
            <p:nvPr/>
          </p:nvGrpSpPr>
          <p:grpSpPr>
            <a:xfrm>
              <a:off x="2966304" y="3341134"/>
              <a:ext cx="601713" cy="1206444"/>
              <a:chOff x="1411770" y="2046777"/>
              <a:chExt cx="414610" cy="831303"/>
            </a:xfrm>
            <a:solidFill>
              <a:schemeClr val="tx2"/>
            </a:solidFill>
          </p:grpSpPr>
          <p:sp>
            <p:nvSpPr>
              <p:cNvPr id="140" name="円/楕円 139"/>
              <p:cNvSpPr/>
              <p:nvPr/>
            </p:nvSpPr>
            <p:spPr>
              <a:xfrm>
                <a:off x="1453754" y="2046777"/>
                <a:ext cx="325389" cy="32538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1" name="二等辺三角形 140"/>
              <p:cNvSpPr/>
              <p:nvPr/>
            </p:nvSpPr>
            <p:spPr>
              <a:xfrm>
                <a:off x="1411770" y="2214714"/>
                <a:ext cx="414610" cy="663366"/>
              </a:xfrm>
              <a:prstGeom prst="triangl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9" name="図形グループ 8"/>
            <p:cNvGrpSpPr/>
            <p:nvPr/>
          </p:nvGrpSpPr>
          <p:grpSpPr>
            <a:xfrm>
              <a:off x="2525447" y="3508715"/>
              <a:ext cx="579234" cy="1161371"/>
              <a:chOff x="1411770" y="2046777"/>
              <a:chExt cx="414610" cy="831303"/>
            </a:xfrm>
            <a:solidFill>
              <a:schemeClr val="tx2">
                <a:lumMod val="40000"/>
                <a:lumOff val="60000"/>
              </a:schemeClr>
            </a:solidFill>
          </p:grpSpPr>
          <p:sp>
            <p:nvSpPr>
              <p:cNvPr id="10" name="円/楕円 9"/>
              <p:cNvSpPr/>
              <p:nvPr/>
            </p:nvSpPr>
            <p:spPr>
              <a:xfrm>
                <a:off x="1453754" y="2046777"/>
                <a:ext cx="325389" cy="32538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1" name="二等辺三角形 10"/>
              <p:cNvSpPr/>
              <p:nvPr/>
            </p:nvSpPr>
            <p:spPr>
              <a:xfrm>
                <a:off x="1411770" y="2214714"/>
                <a:ext cx="414610" cy="663366"/>
              </a:xfrm>
              <a:prstGeom prst="triangl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144" name="図形グループ 143"/>
            <p:cNvGrpSpPr/>
            <p:nvPr/>
          </p:nvGrpSpPr>
          <p:grpSpPr>
            <a:xfrm>
              <a:off x="2253440" y="3985235"/>
              <a:ext cx="566256" cy="468733"/>
              <a:chOff x="3999981" y="3699832"/>
              <a:chExt cx="661933" cy="547932"/>
            </a:xfrm>
          </p:grpSpPr>
          <p:sp>
            <p:nvSpPr>
              <p:cNvPr id="142" name="角丸四角形 141"/>
              <p:cNvSpPr/>
              <p:nvPr/>
            </p:nvSpPr>
            <p:spPr>
              <a:xfrm>
                <a:off x="3999981" y="3827287"/>
                <a:ext cx="661933" cy="420477"/>
              </a:xfrm>
              <a:prstGeom prst="roundRect">
                <a:avLst/>
              </a:prstGeom>
              <a:solidFill>
                <a:srgbClr val="263B8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3" name="アーチ 142"/>
              <p:cNvSpPr/>
              <p:nvPr/>
            </p:nvSpPr>
            <p:spPr>
              <a:xfrm>
                <a:off x="4162208" y="3699832"/>
                <a:ext cx="337478" cy="344695"/>
              </a:xfrm>
              <a:prstGeom prst="blockArc">
                <a:avLst/>
              </a:prstGeom>
              <a:solidFill>
                <a:srgbClr val="263B8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grpSp>
      </p:grpSp>
      <p:sp>
        <p:nvSpPr>
          <p:cNvPr id="147" name="コンテンツ プレースホルダー 1"/>
          <p:cNvSpPr txBox="1">
            <a:spLocks/>
          </p:cNvSpPr>
          <p:nvPr/>
        </p:nvSpPr>
        <p:spPr>
          <a:xfrm>
            <a:off x="2320375" y="1778070"/>
            <a:ext cx="1105018" cy="334582"/>
          </a:xfrm>
          <a:prstGeom prst="rect">
            <a:avLst/>
          </a:prstGeom>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lgn="ctr">
              <a:buFont typeface="Arial"/>
              <a:buNone/>
            </a:pPr>
            <a:r>
              <a:rPr lang="ja-JP" altLang="en-US" sz="1000" dirty="0" smtClean="0"/>
              <a:t>基本事項の理解</a:t>
            </a:r>
            <a:endParaRPr lang="en-US" altLang="ja-JP" sz="1000" dirty="0" smtClean="0"/>
          </a:p>
        </p:txBody>
      </p:sp>
      <p:grpSp>
        <p:nvGrpSpPr>
          <p:cNvPr id="149" name="図形グループ 148"/>
          <p:cNvGrpSpPr/>
          <p:nvPr/>
        </p:nvGrpSpPr>
        <p:grpSpPr>
          <a:xfrm>
            <a:off x="2455871" y="4940972"/>
            <a:ext cx="759873" cy="768182"/>
            <a:chOff x="2253440" y="3341134"/>
            <a:chExt cx="1314577" cy="1328952"/>
          </a:xfrm>
        </p:grpSpPr>
        <p:grpSp>
          <p:nvGrpSpPr>
            <p:cNvPr id="150" name="図形グループ 149"/>
            <p:cNvGrpSpPr/>
            <p:nvPr/>
          </p:nvGrpSpPr>
          <p:grpSpPr>
            <a:xfrm>
              <a:off x="2966304" y="3341134"/>
              <a:ext cx="601713" cy="1206444"/>
              <a:chOff x="1411770" y="2046777"/>
              <a:chExt cx="414610" cy="831303"/>
            </a:xfrm>
            <a:solidFill>
              <a:schemeClr val="tx2"/>
            </a:solidFill>
          </p:grpSpPr>
          <p:sp>
            <p:nvSpPr>
              <p:cNvPr id="157" name="円/楕円 156"/>
              <p:cNvSpPr/>
              <p:nvPr/>
            </p:nvSpPr>
            <p:spPr>
              <a:xfrm>
                <a:off x="1453754" y="2046777"/>
                <a:ext cx="325389" cy="32538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58" name="二等辺三角形 157"/>
              <p:cNvSpPr/>
              <p:nvPr/>
            </p:nvSpPr>
            <p:spPr>
              <a:xfrm>
                <a:off x="1411770" y="2214714"/>
                <a:ext cx="414610" cy="663366"/>
              </a:xfrm>
              <a:prstGeom prst="triangl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151" name="図形グループ 150"/>
            <p:cNvGrpSpPr/>
            <p:nvPr/>
          </p:nvGrpSpPr>
          <p:grpSpPr>
            <a:xfrm>
              <a:off x="2525447" y="3508715"/>
              <a:ext cx="579234" cy="1161371"/>
              <a:chOff x="1411770" y="2046777"/>
              <a:chExt cx="414610" cy="831303"/>
            </a:xfrm>
            <a:solidFill>
              <a:schemeClr val="tx2">
                <a:lumMod val="40000"/>
                <a:lumOff val="60000"/>
              </a:schemeClr>
            </a:solidFill>
          </p:grpSpPr>
          <p:sp>
            <p:nvSpPr>
              <p:cNvPr id="155" name="円/楕円 154"/>
              <p:cNvSpPr/>
              <p:nvPr/>
            </p:nvSpPr>
            <p:spPr>
              <a:xfrm>
                <a:off x="1453754" y="2046777"/>
                <a:ext cx="325389" cy="32538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56" name="二等辺三角形 155"/>
              <p:cNvSpPr/>
              <p:nvPr/>
            </p:nvSpPr>
            <p:spPr>
              <a:xfrm>
                <a:off x="1411770" y="2214714"/>
                <a:ext cx="414610" cy="663366"/>
              </a:xfrm>
              <a:prstGeom prst="triangl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152" name="図形グループ 151"/>
            <p:cNvGrpSpPr/>
            <p:nvPr/>
          </p:nvGrpSpPr>
          <p:grpSpPr>
            <a:xfrm>
              <a:off x="2253440" y="3985235"/>
              <a:ext cx="566256" cy="468733"/>
              <a:chOff x="3999981" y="3699832"/>
              <a:chExt cx="661933" cy="547932"/>
            </a:xfrm>
          </p:grpSpPr>
          <p:sp>
            <p:nvSpPr>
              <p:cNvPr id="153" name="角丸四角形 152"/>
              <p:cNvSpPr/>
              <p:nvPr/>
            </p:nvSpPr>
            <p:spPr>
              <a:xfrm>
                <a:off x="3999981" y="3827287"/>
                <a:ext cx="661933" cy="420477"/>
              </a:xfrm>
              <a:prstGeom prst="roundRect">
                <a:avLst/>
              </a:prstGeom>
              <a:solidFill>
                <a:srgbClr val="263B8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54" name="アーチ 153"/>
              <p:cNvSpPr/>
              <p:nvPr/>
            </p:nvSpPr>
            <p:spPr>
              <a:xfrm>
                <a:off x="4162208" y="3699832"/>
                <a:ext cx="337478" cy="344695"/>
              </a:xfrm>
              <a:prstGeom prst="blockArc">
                <a:avLst/>
              </a:prstGeom>
              <a:solidFill>
                <a:srgbClr val="263B8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grpSp>
      </p:grpSp>
      <p:sp>
        <p:nvSpPr>
          <p:cNvPr id="159" name="コンテンツ プレースホルダー 1"/>
          <p:cNvSpPr txBox="1">
            <a:spLocks/>
          </p:cNvSpPr>
          <p:nvPr/>
        </p:nvSpPr>
        <p:spPr>
          <a:xfrm>
            <a:off x="2332798" y="4279720"/>
            <a:ext cx="1105018" cy="334582"/>
          </a:xfrm>
          <a:prstGeom prst="rect">
            <a:avLst/>
          </a:prstGeom>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lgn="ctr">
              <a:buFont typeface="Arial"/>
              <a:buNone/>
            </a:pPr>
            <a:r>
              <a:rPr lang="ja-JP" altLang="en-US" sz="1000" dirty="0" smtClean="0"/>
              <a:t>基本事項の理解</a:t>
            </a:r>
            <a:endParaRPr lang="en-US" altLang="ja-JP" sz="1000" dirty="0" smtClean="0"/>
          </a:p>
        </p:txBody>
      </p:sp>
      <p:cxnSp>
        <p:nvCxnSpPr>
          <p:cNvPr id="133" name="直線矢印コネクタ 132"/>
          <p:cNvCxnSpPr/>
          <p:nvPr/>
        </p:nvCxnSpPr>
        <p:spPr>
          <a:xfrm>
            <a:off x="3379616" y="2972091"/>
            <a:ext cx="305481" cy="0"/>
          </a:xfrm>
          <a:prstGeom prst="straightConnector1">
            <a:avLst/>
          </a:prstGeom>
          <a:ln>
            <a:solidFill>
              <a:schemeClr val="tx2"/>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45" name="直線矢印コネクタ 144"/>
          <p:cNvCxnSpPr/>
          <p:nvPr/>
        </p:nvCxnSpPr>
        <p:spPr>
          <a:xfrm>
            <a:off x="6804720" y="2972091"/>
            <a:ext cx="255240" cy="0"/>
          </a:xfrm>
          <a:prstGeom prst="straightConnector1">
            <a:avLst/>
          </a:prstGeom>
          <a:ln>
            <a:solidFill>
              <a:schemeClr val="tx2"/>
            </a:solidFill>
            <a:tailEnd type="arrow"/>
          </a:ln>
          <a:effectLst/>
        </p:spPr>
        <p:style>
          <a:lnRef idx="2">
            <a:schemeClr val="accent1"/>
          </a:lnRef>
          <a:fillRef idx="0">
            <a:schemeClr val="accent1"/>
          </a:fillRef>
          <a:effectRef idx="1">
            <a:schemeClr val="accent1"/>
          </a:effectRef>
          <a:fontRef idx="minor">
            <a:schemeClr val="tx1"/>
          </a:fontRef>
        </p:style>
      </p:cxnSp>
      <p:sp>
        <p:nvSpPr>
          <p:cNvPr id="160" name="コンテンツ プレースホルダー 1"/>
          <p:cNvSpPr txBox="1">
            <a:spLocks/>
          </p:cNvSpPr>
          <p:nvPr/>
        </p:nvSpPr>
        <p:spPr>
          <a:xfrm>
            <a:off x="495300" y="1715845"/>
            <a:ext cx="1638598" cy="334582"/>
          </a:xfrm>
          <a:prstGeom prst="rect">
            <a:avLst/>
          </a:prstGeom>
          <a:solidFill>
            <a:schemeClr val="tx2">
              <a:lumMod val="50000"/>
            </a:schemeClr>
          </a:solidFill>
          <a:ln>
            <a:solidFill>
              <a:schemeClr val="tx2">
                <a:lumMod val="50000"/>
              </a:schemeClr>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lgn="ctr">
              <a:buFont typeface="Arial"/>
              <a:buNone/>
            </a:pPr>
            <a:r>
              <a:rPr lang="ja-JP" altLang="en-US" sz="1000" dirty="0" smtClean="0">
                <a:solidFill>
                  <a:schemeClr val="bg1"/>
                </a:solidFill>
              </a:rPr>
              <a:t>プロジェクト</a:t>
            </a:r>
            <a:r>
              <a:rPr lang="en-US" altLang="ja-JP" sz="1000" dirty="0" smtClean="0">
                <a:solidFill>
                  <a:schemeClr val="bg1"/>
                </a:solidFill>
              </a:rPr>
              <a:t>1</a:t>
            </a:r>
          </a:p>
        </p:txBody>
      </p:sp>
      <p:sp>
        <p:nvSpPr>
          <p:cNvPr id="162" name="コンテンツ プレースホルダー 1"/>
          <p:cNvSpPr txBox="1">
            <a:spLocks/>
          </p:cNvSpPr>
          <p:nvPr/>
        </p:nvSpPr>
        <p:spPr>
          <a:xfrm>
            <a:off x="495300" y="4117593"/>
            <a:ext cx="1638598" cy="334582"/>
          </a:xfrm>
          <a:prstGeom prst="rect">
            <a:avLst/>
          </a:prstGeom>
          <a:solidFill>
            <a:schemeClr val="tx2">
              <a:lumMod val="50000"/>
            </a:schemeClr>
          </a:solidFill>
          <a:ln>
            <a:solidFill>
              <a:schemeClr val="tx2">
                <a:lumMod val="50000"/>
              </a:schemeClr>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lgn="ctr">
              <a:buFont typeface="Arial"/>
              <a:buNone/>
            </a:pPr>
            <a:r>
              <a:rPr lang="ja-JP" altLang="en-US" sz="1000" dirty="0" smtClean="0">
                <a:solidFill>
                  <a:schemeClr val="bg1"/>
                </a:solidFill>
              </a:rPr>
              <a:t>プロジェクト</a:t>
            </a:r>
            <a:r>
              <a:rPr lang="en-US" altLang="ja-JP" sz="1000" dirty="0">
                <a:solidFill>
                  <a:schemeClr val="bg1"/>
                </a:solidFill>
              </a:rPr>
              <a:t>2</a:t>
            </a:r>
            <a:endParaRPr lang="en-US" altLang="ja-JP" sz="1000" dirty="0" smtClean="0">
              <a:solidFill>
                <a:schemeClr val="bg1"/>
              </a:solidFill>
            </a:endParaRPr>
          </a:p>
        </p:txBody>
      </p:sp>
      <p:sp>
        <p:nvSpPr>
          <p:cNvPr id="163" name="角丸四角形吹き出し 162"/>
          <p:cNvSpPr/>
          <p:nvPr/>
        </p:nvSpPr>
        <p:spPr>
          <a:xfrm>
            <a:off x="4975226" y="5294214"/>
            <a:ext cx="552608" cy="408223"/>
          </a:xfrm>
          <a:prstGeom prst="wedgeRoundRectCallout">
            <a:avLst>
              <a:gd name="adj1" fmla="val -95293"/>
              <a:gd name="adj2" fmla="val 1691"/>
              <a:gd name="adj3" fmla="val 16667"/>
            </a:avLst>
          </a:prstGeom>
          <a:solidFill>
            <a:srgbClr val="263B8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164" name="直線矢印コネクタ 163"/>
          <p:cNvCxnSpPr/>
          <p:nvPr/>
        </p:nvCxnSpPr>
        <p:spPr>
          <a:xfrm>
            <a:off x="5603844" y="5484167"/>
            <a:ext cx="1026726" cy="0"/>
          </a:xfrm>
          <a:prstGeom prst="straightConnector1">
            <a:avLst/>
          </a:prstGeom>
          <a:ln>
            <a:solidFill>
              <a:schemeClr val="tx2"/>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65" name="直線矢印コネクタ 164"/>
          <p:cNvCxnSpPr/>
          <p:nvPr/>
        </p:nvCxnSpPr>
        <p:spPr>
          <a:xfrm>
            <a:off x="4384802" y="5484167"/>
            <a:ext cx="305481" cy="0"/>
          </a:xfrm>
          <a:prstGeom prst="straightConnector1">
            <a:avLst/>
          </a:prstGeom>
          <a:ln>
            <a:solidFill>
              <a:schemeClr val="tx2"/>
            </a:solidFill>
            <a:tailEnd type="arrow"/>
          </a:ln>
          <a:effectLst/>
        </p:spPr>
        <p:style>
          <a:lnRef idx="2">
            <a:schemeClr val="accent1"/>
          </a:lnRef>
          <a:fillRef idx="0">
            <a:schemeClr val="accent1"/>
          </a:fillRef>
          <a:effectRef idx="1">
            <a:schemeClr val="accent1"/>
          </a:effectRef>
          <a:fontRef idx="minor">
            <a:schemeClr val="tx1"/>
          </a:fontRef>
        </p:style>
      </p:cxnSp>
      <p:sp>
        <p:nvSpPr>
          <p:cNvPr id="166" name="コンテンツ プレースホルダー 1"/>
          <p:cNvSpPr txBox="1">
            <a:spLocks/>
          </p:cNvSpPr>
          <p:nvPr/>
        </p:nvSpPr>
        <p:spPr>
          <a:xfrm>
            <a:off x="4690283" y="4279720"/>
            <a:ext cx="1123915" cy="334582"/>
          </a:xfrm>
          <a:prstGeom prst="rect">
            <a:avLst/>
          </a:prstGeom>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lgn="ctr">
              <a:buFont typeface="Arial"/>
              <a:buNone/>
            </a:pPr>
            <a:r>
              <a:rPr lang="en-US" altLang="en-US" sz="1000" dirty="0" smtClean="0"/>
              <a:t>ニーズヒアリング</a:t>
            </a:r>
            <a:endParaRPr lang="en-US" altLang="ja-JP" sz="1000" dirty="0" smtClean="0"/>
          </a:p>
        </p:txBody>
      </p:sp>
      <p:sp>
        <p:nvSpPr>
          <p:cNvPr id="167" name="コンテンツ プレースホルダー 1"/>
          <p:cNvSpPr txBox="1">
            <a:spLocks/>
          </p:cNvSpPr>
          <p:nvPr/>
        </p:nvSpPr>
        <p:spPr>
          <a:xfrm>
            <a:off x="3510018" y="4279720"/>
            <a:ext cx="1105018" cy="334582"/>
          </a:xfrm>
          <a:prstGeom prst="rect">
            <a:avLst/>
          </a:prstGeom>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lgn="ctr">
              <a:buFont typeface="Arial"/>
              <a:buNone/>
            </a:pPr>
            <a:r>
              <a:rPr lang="ja-JP" altLang="en-US" sz="1000" dirty="0" smtClean="0"/>
              <a:t>ヒアリング項目</a:t>
            </a:r>
            <a:endParaRPr lang="en-US" altLang="ja-JP" sz="1000" dirty="0" smtClean="0"/>
          </a:p>
          <a:p>
            <a:pPr marL="0" indent="0" algn="ctr">
              <a:buFont typeface="Arial"/>
              <a:buNone/>
            </a:pPr>
            <a:r>
              <a:rPr lang="ja-JP" altLang="en-US" sz="1000" dirty="0" smtClean="0"/>
              <a:t>作成</a:t>
            </a:r>
            <a:endParaRPr lang="en-US" altLang="ja-JP" sz="1000" dirty="0" smtClean="0"/>
          </a:p>
        </p:txBody>
      </p:sp>
      <p:grpSp>
        <p:nvGrpSpPr>
          <p:cNvPr id="168" name="図形グループ 167"/>
          <p:cNvGrpSpPr/>
          <p:nvPr/>
        </p:nvGrpSpPr>
        <p:grpSpPr>
          <a:xfrm>
            <a:off x="3768404" y="5138610"/>
            <a:ext cx="538339" cy="673807"/>
            <a:chOff x="2483241" y="3766115"/>
            <a:chExt cx="717614" cy="933833"/>
          </a:xfrm>
        </p:grpSpPr>
        <p:sp>
          <p:nvSpPr>
            <p:cNvPr id="169" name="正方形/長方形 168"/>
            <p:cNvSpPr/>
            <p:nvPr/>
          </p:nvSpPr>
          <p:spPr>
            <a:xfrm>
              <a:off x="2483241" y="3766115"/>
              <a:ext cx="717614" cy="933833"/>
            </a:xfrm>
            <a:prstGeom prst="rect">
              <a:avLst/>
            </a:prstGeom>
            <a:solidFill>
              <a:srgbClr val="263B86"/>
            </a:solid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0" name="正方形/長方形 169"/>
            <p:cNvSpPr/>
            <p:nvPr/>
          </p:nvSpPr>
          <p:spPr>
            <a:xfrm>
              <a:off x="2535721" y="3902485"/>
              <a:ext cx="609915" cy="741692"/>
            </a:xfrm>
            <a:prstGeom prst="rect">
              <a:avLst/>
            </a:prstGeom>
            <a:solidFill>
              <a:schemeClr val="bg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171" name="直線矢印コネクタ 170"/>
            <p:cNvCxnSpPr/>
            <p:nvPr/>
          </p:nvCxnSpPr>
          <p:spPr>
            <a:xfrm>
              <a:off x="2577705" y="3999655"/>
              <a:ext cx="524935" cy="0"/>
            </a:xfrm>
            <a:prstGeom prst="straightConnector1">
              <a:avLst/>
            </a:prstGeom>
            <a:ln w="12700" cmpd="sng">
              <a:solidFill>
                <a:schemeClr val="tx2"/>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72" name="直線矢印コネクタ 171"/>
            <p:cNvCxnSpPr/>
            <p:nvPr/>
          </p:nvCxnSpPr>
          <p:spPr>
            <a:xfrm>
              <a:off x="2577705" y="4089333"/>
              <a:ext cx="524935" cy="0"/>
            </a:xfrm>
            <a:prstGeom prst="straightConnector1">
              <a:avLst/>
            </a:prstGeom>
            <a:ln w="12700" cmpd="sng">
              <a:solidFill>
                <a:schemeClr val="tx2"/>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73" name="直線矢印コネクタ 172"/>
            <p:cNvCxnSpPr/>
            <p:nvPr/>
          </p:nvCxnSpPr>
          <p:spPr>
            <a:xfrm>
              <a:off x="2577705" y="4179011"/>
              <a:ext cx="524935" cy="0"/>
            </a:xfrm>
            <a:prstGeom prst="straightConnector1">
              <a:avLst/>
            </a:prstGeom>
            <a:ln w="12700" cmpd="sng">
              <a:solidFill>
                <a:schemeClr val="tx2"/>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74" name="直線矢印コネクタ 173"/>
            <p:cNvCxnSpPr/>
            <p:nvPr/>
          </p:nvCxnSpPr>
          <p:spPr>
            <a:xfrm>
              <a:off x="2577705" y="4268689"/>
              <a:ext cx="524935" cy="0"/>
            </a:xfrm>
            <a:prstGeom prst="straightConnector1">
              <a:avLst/>
            </a:prstGeom>
            <a:ln w="12700" cmpd="sng">
              <a:solidFill>
                <a:schemeClr val="tx2"/>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75" name="直線矢印コネクタ 174"/>
            <p:cNvCxnSpPr/>
            <p:nvPr/>
          </p:nvCxnSpPr>
          <p:spPr>
            <a:xfrm>
              <a:off x="2577705" y="4358366"/>
              <a:ext cx="524935" cy="0"/>
            </a:xfrm>
            <a:prstGeom prst="straightConnector1">
              <a:avLst/>
            </a:prstGeom>
            <a:ln w="12700" cmpd="sng">
              <a:solidFill>
                <a:schemeClr val="tx2"/>
              </a:solidFill>
              <a:tailEnd type="none"/>
            </a:ln>
            <a:effectLst/>
          </p:spPr>
          <p:style>
            <a:lnRef idx="2">
              <a:schemeClr val="accent1"/>
            </a:lnRef>
            <a:fillRef idx="0">
              <a:schemeClr val="accent1"/>
            </a:fillRef>
            <a:effectRef idx="1">
              <a:schemeClr val="accent1"/>
            </a:effectRef>
            <a:fontRef idx="minor">
              <a:schemeClr val="tx1"/>
            </a:fontRef>
          </p:style>
        </p:cxnSp>
      </p:grpSp>
      <p:cxnSp>
        <p:nvCxnSpPr>
          <p:cNvPr id="176" name="直線矢印コネクタ 175"/>
          <p:cNvCxnSpPr/>
          <p:nvPr/>
        </p:nvCxnSpPr>
        <p:spPr>
          <a:xfrm>
            <a:off x="3411089" y="5484167"/>
            <a:ext cx="305481" cy="0"/>
          </a:xfrm>
          <a:prstGeom prst="straightConnector1">
            <a:avLst/>
          </a:prstGeom>
          <a:ln>
            <a:solidFill>
              <a:schemeClr val="tx2"/>
            </a:solidFill>
            <a:tailEnd type="arrow"/>
          </a:ln>
          <a:effectLst/>
        </p:spPr>
        <p:style>
          <a:lnRef idx="2">
            <a:schemeClr val="accent1"/>
          </a:lnRef>
          <a:fillRef idx="0">
            <a:schemeClr val="accent1"/>
          </a:fillRef>
          <a:effectRef idx="1">
            <a:schemeClr val="accent1"/>
          </a:effectRef>
          <a:fontRef idx="minor">
            <a:schemeClr val="tx1"/>
          </a:fontRef>
        </p:style>
      </p:cxnSp>
      <p:grpSp>
        <p:nvGrpSpPr>
          <p:cNvPr id="177" name="図形グループ 176"/>
          <p:cNvGrpSpPr/>
          <p:nvPr/>
        </p:nvGrpSpPr>
        <p:grpSpPr>
          <a:xfrm>
            <a:off x="3474035" y="4908989"/>
            <a:ext cx="438462" cy="376919"/>
            <a:chOff x="5101907" y="2046777"/>
            <a:chExt cx="842498" cy="724243"/>
          </a:xfrm>
        </p:grpSpPr>
        <p:grpSp>
          <p:nvGrpSpPr>
            <p:cNvPr id="178" name="図形グループ 177"/>
            <p:cNvGrpSpPr/>
            <p:nvPr/>
          </p:nvGrpSpPr>
          <p:grpSpPr>
            <a:xfrm>
              <a:off x="5101907" y="2046777"/>
              <a:ext cx="842498" cy="724243"/>
              <a:chOff x="5353176" y="2729030"/>
              <a:chExt cx="1196592" cy="1028636"/>
            </a:xfrm>
          </p:grpSpPr>
          <p:sp>
            <p:nvSpPr>
              <p:cNvPr id="185" name="二等辺三角形 184"/>
              <p:cNvSpPr/>
              <p:nvPr/>
            </p:nvSpPr>
            <p:spPr>
              <a:xfrm>
                <a:off x="5353176" y="2729030"/>
                <a:ext cx="1196592" cy="419851"/>
              </a:xfrm>
              <a:prstGeom prst="triangle">
                <a:avLst/>
              </a:prstGeom>
              <a:solidFill>
                <a:srgbClr val="263B86"/>
              </a:solid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86" name="正方形/長方形 185"/>
              <p:cNvSpPr/>
              <p:nvPr/>
            </p:nvSpPr>
            <p:spPr>
              <a:xfrm>
                <a:off x="5578849" y="3106897"/>
                <a:ext cx="745246" cy="650769"/>
              </a:xfrm>
              <a:prstGeom prst="rect">
                <a:avLst/>
              </a:prstGeom>
              <a:solidFill>
                <a:srgbClr val="263B86"/>
              </a:solid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179" name="図形グループ 178"/>
            <p:cNvGrpSpPr/>
            <p:nvPr/>
          </p:nvGrpSpPr>
          <p:grpSpPr>
            <a:xfrm>
              <a:off x="5545703" y="2394866"/>
              <a:ext cx="180361" cy="158605"/>
              <a:chOff x="4335130" y="3336417"/>
              <a:chExt cx="1125642" cy="989860"/>
            </a:xfrm>
            <a:solidFill>
              <a:schemeClr val="bg1"/>
            </a:solidFill>
          </p:grpSpPr>
          <p:sp>
            <p:nvSpPr>
              <p:cNvPr id="181" name="正方形/長方形 180"/>
              <p:cNvSpPr/>
              <p:nvPr/>
            </p:nvSpPr>
            <p:spPr>
              <a:xfrm>
                <a:off x="4335130" y="3336417"/>
                <a:ext cx="524714" cy="458194"/>
              </a:xfrm>
              <a:prstGeom prst="rect">
                <a:avLst/>
              </a:prstGeom>
              <a:grp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82" name="正方形/長方形 181"/>
              <p:cNvSpPr/>
              <p:nvPr/>
            </p:nvSpPr>
            <p:spPr>
              <a:xfrm>
                <a:off x="4936058" y="3336417"/>
                <a:ext cx="524714" cy="458194"/>
              </a:xfrm>
              <a:prstGeom prst="rect">
                <a:avLst/>
              </a:prstGeom>
              <a:grp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83" name="正方形/長方形 182"/>
              <p:cNvSpPr/>
              <p:nvPr/>
            </p:nvSpPr>
            <p:spPr>
              <a:xfrm>
                <a:off x="4337872" y="3868083"/>
                <a:ext cx="524714" cy="458194"/>
              </a:xfrm>
              <a:prstGeom prst="rect">
                <a:avLst/>
              </a:prstGeom>
              <a:grp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84" name="正方形/長方形 183"/>
              <p:cNvSpPr/>
              <p:nvPr/>
            </p:nvSpPr>
            <p:spPr>
              <a:xfrm>
                <a:off x="4936058" y="3868083"/>
                <a:ext cx="524714" cy="458194"/>
              </a:xfrm>
              <a:prstGeom prst="rect">
                <a:avLst/>
              </a:prstGeom>
              <a:grp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180" name="正方形/長方形 179"/>
            <p:cNvSpPr/>
            <p:nvPr/>
          </p:nvSpPr>
          <p:spPr>
            <a:xfrm>
              <a:off x="5317224" y="2486084"/>
              <a:ext cx="129521" cy="258581"/>
            </a:xfrm>
            <a:prstGeom prst="rect">
              <a:avLst/>
            </a:prstGeom>
            <a:solidFill>
              <a:schemeClr val="bg1"/>
            </a:solid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187" name="図形グループ 186"/>
          <p:cNvGrpSpPr/>
          <p:nvPr/>
        </p:nvGrpSpPr>
        <p:grpSpPr>
          <a:xfrm>
            <a:off x="4667914" y="4893392"/>
            <a:ext cx="438462" cy="376919"/>
            <a:chOff x="5101907" y="2046777"/>
            <a:chExt cx="842498" cy="724243"/>
          </a:xfrm>
        </p:grpSpPr>
        <p:grpSp>
          <p:nvGrpSpPr>
            <p:cNvPr id="188" name="図形グループ 187"/>
            <p:cNvGrpSpPr/>
            <p:nvPr/>
          </p:nvGrpSpPr>
          <p:grpSpPr>
            <a:xfrm>
              <a:off x="5101907" y="2046777"/>
              <a:ext cx="842498" cy="724243"/>
              <a:chOff x="5353176" y="2729030"/>
              <a:chExt cx="1196592" cy="1028636"/>
            </a:xfrm>
          </p:grpSpPr>
          <p:sp>
            <p:nvSpPr>
              <p:cNvPr id="195" name="二等辺三角形 194"/>
              <p:cNvSpPr/>
              <p:nvPr/>
            </p:nvSpPr>
            <p:spPr>
              <a:xfrm>
                <a:off x="5353176" y="2729030"/>
                <a:ext cx="1196592" cy="419851"/>
              </a:xfrm>
              <a:prstGeom prst="triangle">
                <a:avLst/>
              </a:prstGeom>
              <a:solidFill>
                <a:srgbClr val="263B86"/>
              </a:solid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96" name="正方形/長方形 195"/>
              <p:cNvSpPr/>
              <p:nvPr/>
            </p:nvSpPr>
            <p:spPr>
              <a:xfrm>
                <a:off x="5578849" y="3106897"/>
                <a:ext cx="745246" cy="650769"/>
              </a:xfrm>
              <a:prstGeom prst="rect">
                <a:avLst/>
              </a:prstGeom>
              <a:solidFill>
                <a:srgbClr val="263B86"/>
              </a:solid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189" name="図形グループ 188"/>
            <p:cNvGrpSpPr/>
            <p:nvPr/>
          </p:nvGrpSpPr>
          <p:grpSpPr>
            <a:xfrm>
              <a:off x="5545703" y="2394866"/>
              <a:ext cx="180361" cy="158605"/>
              <a:chOff x="4335130" y="3336417"/>
              <a:chExt cx="1125642" cy="989860"/>
            </a:xfrm>
            <a:solidFill>
              <a:schemeClr val="bg1"/>
            </a:solidFill>
          </p:grpSpPr>
          <p:sp>
            <p:nvSpPr>
              <p:cNvPr id="191" name="正方形/長方形 190"/>
              <p:cNvSpPr/>
              <p:nvPr/>
            </p:nvSpPr>
            <p:spPr>
              <a:xfrm>
                <a:off x="4335130" y="3336417"/>
                <a:ext cx="524714" cy="458194"/>
              </a:xfrm>
              <a:prstGeom prst="rect">
                <a:avLst/>
              </a:prstGeom>
              <a:grp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92" name="正方形/長方形 191"/>
              <p:cNvSpPr/>
              <p:nvPr/>
            </p:nvSpPr>
            <p:spPr>
              <a:xfrm>
                <a:off x="4936058" y="3336417"/>
                <a:ext cx="524714" cy="458194"/>
              </a:xfrm>
              <a:prstGeom prst="rect">
                <a:avLst/>
              </a:prstGeom>
              <a:grp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93" name="正方形/長方形 192"/>
              <p:cNvSpPr/>
              <p:nvPr/>
            </p:nvSpPr>
            <p:spPr>
              <a:xfrm>
                <a:off x="4337872" y="3868083"/>
                <a:ext cx="524714" cy="458194"/>
              </a:xfrm>
              <a:prstGeom prst="rect">
                <a:avLst/>
              </a:prstGeom>
              <a:grp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94" name="正方形/長方形 193"/>
              <p:cNvSpPr/>
              <p:nvPr/>
            </p:nvSpPr>
            <p:spPr>
              <a:xfrm>
                <a:off x="4936058" y="3868083"/>
                <a:ext cx="524714" cy="458194"/>
              </a:xfrm>
              <a:prstGeom prst="rect">
                <a:avLst/>
              </a:prstGeom>
              <a:grp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190" name="正方形/長方形 189"/>
            <p:cNvSpPr/>
            <p:nvPr/>
          </p:nvSpPr>
          <p:spPr>
            <a:xfrm>
              <a:off x="5317224" y="2486084"/>
              <a:ext cx="129521" cy="258581"/>
            </a:xfrm>
            <a:prstGeom prst="rect">
              <a:avLst/>
            </a:prstGeom>
            <a:solidFill>
              <a:schemeClr val="bg1"/>
            </a:solid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5" name="コンテンツ プレースホルダー 4"/>
          <p:cNvSpPr>
            <a:spLocks noGrp="1"/>
          </p:cNvSpPr>
          <p:nvPr>
            <p:ph idx="15"/>
          </p:nvPr>
        </p:nvSpPr>
        <p:spPr/>
        <p:txBody>
          <a:bodyPr/>
          <a:lstStyle/>
          <a:p>
            <a:endParaRPr kumimoji="1" lang="ja-JP" altLang="en-US"/>
          </a:p>
        </p:txBody>
      </p:sp>
    </p:spTree>
    <p:extLst>
      <p:ext uri="{BB962C8B-B14F-4D97-AF65-F5344CB8AC3E}">
        <p14:creationId xmlns:p14="http://schemas.microsoft.com/office/powerpoint/2010/main" val="21560868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コンテンツ プレースホルダー 1"/>
          <p:cNvSpPr txBox="1">
            <a:spLocks/>
          </p:cNvSpPr>
          <p:nvPr/>
        </p:nvSpPr>
        <p:spPr>
          <a:xfrm>
            <a:off x="5559805" y="2437361"/>
            <a:ext cx="3384603" cy="2002911"/>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buNone/>
            </a:pPr>
            <a:endParaRPr lang="en-US" altLang="ja-JP" sz="800" dirty="0" smtClean="0"/>
          </a:p>
        </p:txBody>
      </p:sp>
      <p:sp>
        <p:nvSpPr>
          <p:cNvPr id="3" name="タイトル 2"/>
          <p:cNvSpPr>
            <a:spLocks noGrp="1"/>
          </p:cNvSpPr>
          <p:nvPr>
            <p:ph type="title"/>
          </p:nvPr>
        </p:nvSpPr>
        <p:spPr/>
        <p:txBody>
          <a:bodyPr/>
          <a:lstStyle/>
          <a:p>
            <a:r>
              <a:rPr kumimoji="1" lang="ja-JP" altLang="en-US" dirty="0" smtClean="0"/>
              <a:t>プロジェクト</a:t>
            </a:r>
            <a:r>
              <a:rPr kumimoji="1" lang="en-US" altLang="ja-JP" dirty="0" smtClean="0"/>
              <a:t>1</a:t>
            </a:r>
            <a:endParaRPr kumimoji="1" lang="ja-JP" altLang="en-US" dirty="0"/>
          </a:p>
        </p:txBody>
      </p:sp>
      <p:sp>
        <p:nvSpPr>
          <p:cNvPr id="4" name="コンテンツ プレースホルダー 3"/>
          <p:cNvSpPr>
            <a:spLocks noGrp="1"/>
          </p:cNvSpPr>
          <p:nvPr>
            <p:ph idx="15"/>
          </p:nvPr>
        </p:nvSpPr>
        <p:spPr/>
        <p:txBody>
          <a:bodyPr/>
          <a:lstStyle/>
          <a:p>
            <a:endParaRPr kumimoji="1" lang="ja-JP" altLang="en-US"/>
          </a:p>
        </p:txBody>
      </p:sp>
      <p:sp>
        <p:nvSpPr>
          <p:cNvPr id="6" name="正方形/長方形 5"/>
          <p:cNvSpPr/>
          <p:nvPr/>
        </p:nvSpPr>
        <p:spPr>
          <a:xfrm>
            <a:off x="472474" y="1281255"/>
            <a:ext cx="8938225" cy="916490"/>
          </a:xfrm>
          <a:prstGeom prst="rect">
            <a:avLst/>
          </a:prstGeom>
          <a:solidFill>
            <a:schemeClr val="accent1">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2" name="角丸四角形吹き出し 11"/>
          <p:cNvSpPr/>
          <p:nvPr/>
        </p:nvSpPr>
        <p:spPr>
          <a:xfrm>
            <a:off x="4412303" y="1729084"/>
            <a:ext cx="420933" cy="310952"/>
          </a:xfrm>
          <a:prstGeom prst="wedgeRoundRectCallout">
            <a:avLst>
              <a:gd name="adj1" fmla="val -95293"/>
              <a:gd name="adj2" fmla="val 1691"/>
              <a:gd name="adj3" fmla="val 16667"/>
            </a:avLst>
          </a:prstGeom>
          <a:solidFill>
            <a:srgbClr val="263B8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cxnSp>
        <p:nvCxnSpPr>
          <p:cNvPr id="13" name="直線矢印コネクタ 12"/>
          <p:cNvCxnSpPr/>
          <p:nvPr/>
        </p:nvCxnSpPr>
        <p:spPr>
          <a:xfrm>
            <a:off x="5128925" y="1888606"/>
            <a:ext cx="720000" cy="0"/>
          </a:xfrm>
          <a:prstGeom prst="straightConnector1">
            <a:avLst/>
          </a:prstGeom>
          <a:ln>
            <a:solidFill>
              <a:schemeClr val="tx2"/>
            </a:solidFill>
            <a:tailEnd type="arrow"/>
          </a:ln>
          <a:effectLst/>
        </p:spPr>
        <p:style>
          <a:lnRef idx="2">
            <a:schemeClr val="accent1"/>
          </a:lnRef>
          <a:fillRef idx="0">
            <a:schemeClr val="accent1"/>
          </a:fillRef>
          <a:effectRef idx="1">
            <a:schemeClr val="accent1"/>
          </a:effectRef>
          <a:fontRef idx="minor">
            <a:schemeClr val="tx1"/>
          </a:fontRef>
        </p:style>
      </p:cxnSp>
      <p:grpSp>
        <p:nvGrpSpPr>
          <p:cNvPr id="14" name="図形グループ 13"/>
          <p:cNvGrpSpPr/>
          <p:nvPr/>
        </p:nvGrpSpPr>
        <p:grpSpPr>
          <a:xfrm>
            <a:off x="7895365" y="1637412"/>
            <a:ext cx="573866" cy="493317"/>
            <a:chOff x="5101907" y="2046777"/>
            <a:chExt cx="842498" cy="724243"/>
          </a:xfrm>
        </p:grpSpPr>
        <p:grpSp>
          <p:nvGrpSpPr>
            <p:cNvPr id="15" name="図形グループ 14"/>
            <p:cNvGrpSpPr/>
            <p:nvPr/>
          </p:nvGrpSpPr>
          <p:grpSpPr>
            <a:xfrm>
              <a:off x="5101907" y="2046777"/>
              <a:ext cx="842498" cy="724243"/>
              <a:chOff x="5353176" y="2729030"/>
              <a:chExt cx="1196592" cy="1028636"/>
            </a:xfrm>
          </p:grpSpPr>
          <p:sp>
            <p:nvSpPr>
              <p:cNvPr id="22" name="二等辺三角形 21"/>
              <p:cNvSpPr/>
              <p:nvPr/>
            </p:nvSpPr>
            <p:spPr>
              <a:xfrm>
                <a:off x="5353176" y="2729030"/>
                <a:ext cx="1196592" cy="419851"/>
              </a:xfrm>
              <a:prstGeom prst="triangle">
                <a:avLst/>
              </a:prstGeom>
              <a:solidFill>
                <a:srgbClr val="263B86"/>
              </a:solid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5578849" y="3106897"/>
                <a:ext cx="745246" cy="650769"/>
              </a:xfrm>
              <a:prstGeom prst="rect">
                <a:avLst/>
              </a:prstGeom>
              <a:solidFill>
                <a:srgbClr val="263B86"/>
              </a:solid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16" name="図形グループ 15"/>
            <p:cNvGrpSpPr/>
            <p:nvPr/>
          </p:nvGrpSpPr>
          <p:grpSpPr>
            <a:xfrm>
              <a:off x="5545703" y="2394866"/>
              <a:ext cx="180361" cy="158605"/>
              <a:chOff x="4335130" y="3336417"/>
              <a:chExt cx="1125642" cy="989860"/>
            </a:xfrm>
            <a:solidFill>
              <a:schemeClr val="bg1"/>
            </a:solidFill>
          </p:grpSpPr>
          <p:sp>
            <p:nvSpPr>
              <p:cNvPr id="18" name="正方形/長方形 17"/>
              <p:cNvSpPr/>
              <p:nvPr/>
            </p:nvSpPr>
            <p:spPr>
              <a:xfrm>
                <a:off x="4335130" y="3336417"/>
                <a:ext cx="524714" cy="458194"/>
              </a:xfrm>
              <a:prstGeom prst="rect">
                <a:avLst/>
              </a:prstGeom>
              <a:grp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4936058" y="3336417"/>
                <a:ext cx="524714" cy="458194"/>
              </a:xfrm>
              <a:prstGeom prst="rect">
                <a:avLst/>
              </a:prstGeom>
              <a:grp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4337872" y="3868083"/>
                <a:ext cx="524714" cy="458194"/>
              </a:xfrm>
              <a:prstGeom prst="rect">
                <a:avLst/>
              </a:prstGeom>
              <a:grp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4936058" y="3868083"/>
                <a:ext cx="524714" cy="458194"/>
              </a:xfrm>
              <a:prstGeom prst="rect">
                <a:avLst/>
              </a:prstGeom>
              <a:grp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17" name="正方形/長方形 16"/>
            <p:cNvSpPr/>
            <p:nvPr/>
          </p:nvSpPr>
          <p:spPr>
            <a:xfrm>
              <a:off x="5317224" y="2486084"/>
              <a:ext cx="129521" cy="258581"/>
            </a:xfrm>
            <a:prstGeom prst="rect">
              <a:avLst/>
            </a:prstGeom>
            <a:solidFill>
              <a:schemeClr val="bg1"/>
            </a:solid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cxnSp>
        <p:nvCxnSpPr>
          <p:cNvPr id="28" name="直線矢印コネクタ 27"/>
          <p:cNvCxnSpPr/>
          <p:nvPr/>
        </p:nvCxnSpPr>
        <p:spPr>
          <a:xfrm>
            <a:off x="3384844" y="1888606"/>
            <a:ext cx="720000" cy="0"/>
          </a:xfrm>
          <a:prstGeom prst="straightConnector1">
            <a:avLst/>
          </a:prstGeom>
          <a:ln>
            <a:solidFill>
              <a:schemeClr val="tx2"/>
            </a:solidFill>
            <a:tailEnd type="arrow"/>
          </a:ln>
          <a:effectLst/>
        </p:spPr>
        <p:style>
          <a:lnRef idx="2">
            <a:schemeClr val="accent1"/>
          </a:lnRef>
          <a:fillRef idx="0">
            <a:schemeClr val="accent1"/>
          </a:fillRef>
          <a:effectRef idx="1">
            <a:schemeClr val="accent1"/>
          </a:effectRef>
          <a:fontRef idx="minor">
            <a:schemeClr val="tx1"/>
          </a:fontRef>
        </p:style>
      </p:cxnSp>
      <p:sp>
        <p:nvSpPr>
          <p:cNvPr id="95" name="コンテンツ プレースホルダー 1"/>
          <p:cNvSpPr txBox="1">
            <a:spLocks/>
          </p:cNvSpPr>
          <p:nvPr/>
        </p:nvSpPr>
        <p:spPr>
          <a:xfrm>
            <a:off x="4005010" y="1338095"/>
            <a:ext cx="1123915" cy="208019"/>
          </a:xfrm>
          <a:prstGeom prst="rect">
            <a:avLst/>
          </a:prstGeom>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lgn="ctr">
              <a:buFont typeface="Arial"/>
              <a:buNone/>
            </a:pPr>
            <a:r>
              <a:rPr lang="en-US" altLang="en-US" sz="1000" dirty="0" smtClean="0"/>
              <a:t>ニーズヒアリング</a:t>
            </a:r>
            <a:endParaRPr lang="en-US" altLang="ja-JP" sz="1000" dirty="0" smtClean="0"/>
          </a:p>
        </p:txBody>
      </p:sp>
      <p:sp>
        <p:nvSpPr>
          <p:cNvPr id="96" name="コンテンツ プレースホルダー 1"/>
          <p:cNvSpPr txBox="1">
            <a:spLocks/>
          </p:cNvSpPr>
          <p:nvPr/>
        </p:nvSpPr>
        <p:spPr>
          <a:xfrm>
            <a:off x="5559805" y="1338095"/>
            <a:ext cx="1357661" cy="208019"/>
          </a:xfrm>
          <a:prstGeom prst="rect">
            <a:avLst/>
          </a:prstGeom>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lgn="ctr">
              <a:buFont typeface="Arial"/>
              <a:buNone/>
            </a:pPr>
            <a:r>
              <a:rPr lang="ja-JP" altLang="en-US" sz="1000" dirty="0" smtClean="0"/>
              <a:t>ニーズのビッグデータ</a:t>
            </a:r>
            <a:endParaRPr lang="en-US" altLang="ja-JP" sz="1000" dirty="0" smtClean="0"/>
          </a:p>
        </p:txBody>
      </p:sp>
      <p:sp>
        <p:nvSpPr>
          <p:cNvPr id="97" name="コンテンツ プレースホルダー 1"/>
          <p:cNvSpPr txBox="1">
            <a:spLocks/>
          </p:cNvSpPr>
          <p:nvPr/>
        </p:nvSpPr>
        <p:spPr>
          <a:xfrm>
            <a:off x="7348348" y="1338095"/>
            <a:ext cx="1760515" cy="208019"/>
          </a:xfrm>
          <a:prstGeom prst="rect">
            <a:avLst/>
          </a:prstGeom>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lgn="ctr">
              <a:buFont typeface="Arial"/>
              <a:buNone/>
            </a:pPr>
            <a:r>
              <a:rPr lang="ja-JP" altLang="en-US" sz="1000" dirty="0" smtClean="0"/>
              <a:t>ニーズに基づいた商品開発</a:t>
            </a:r>
            <a:endParaRPr lang="en-US" altLang="ja-JP" sz="1000" dirty="0" smtClean="0"/>
          </a:p>
        </p:txBody>
      </p:sp>
      <p:grpSp>
        <p:nvGrpSpPr>
          <p:cNvPr id="105" name="図形グループ 104"/>
          <p:cNvGrpSpPr/>
          <p:nvPr/>
        </p:nvGrpSpPr>
        <p:grpSpPr>
          <a:xfrm>
            <a:off x="6010666" y="1614413"/>
            <a:ext cx="548937" cy="542692"/>
            <a:chOff x="2976799" y="3565820"/>
            <a:chExt cx="1119688" cy="1106951"/>
          </a:xfrm>
        </p:grpSpPr>
        <p:sp>
          <p:nvSpPr>
            <p:cNvPr id="104" name="円柱 103"/>
            <p:cNvSpPr/>
            <p:nvPr/>
          </p:nvSpPr>
          <p:spPr>
            <a:xfrm>
              <a:off x="2976799" y="3565820"/>
              <a:ext cx="1119688" cy="1106951"/>
            </a:xfrm>
            <a:prstGeom prst="can">
              <a:avLst>
                <a:gd name="adj" fmla="val 21755"/>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4" name="角丸四角形吹き出し 23"/>
            <p:cNvSpPr/>
            <p:nvPr/>
          </p:nvSpPr>
          <p:spPr>
            <a:xfrm>
              <a:off x="3255011" y="3914927"/>
              <a:ext cx="458695" cy="288067"/>
            </a:xfrm>
            <a:prstGeom prst="wedgeRoundRectCallout">
              <a:avLst>
                <a:gd name="adj1" fmla="val -95293"/>
                <a:gd name="adj2" fmla="val 1691"/>
                <a:gd name="adj3" fmla="val 16667"/>
              </a:avLst>
            </a:prstGeom>
            <a:solidFill>
              <a:schemeClr val="tx2">
                <a:lumMod val="40000"/>
                <a:lumOff val="60000"/>
              </a:schemeClr>
            </a:solidFill>
            <a:ln w="190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5" name="角丸四角形吹き出し 24"/>
            <p:cNvSpPr/>
            <p:nvPr/>
          </p:nvSpPr>
          <p:spPr>
            <a:xfrm>
              <a:off x="3546779" y="4114152"/>
              <a:ext cx="458695" cy="288067"/>
            </a:xfrm>
            <a:prstGeom prst="wedgeRoundRectCallout">
              <a:avLst>
                <a:gd name="adj1" fmla="val -95293"/>
                <a:gd name="adj2" fmla="val 1691"/>
                <a:gd name="adj3" fmla="val 16667"/>
              </a:avLst>
            </a:prstGeom>
            <a:solidFill>
              <a:schemeClr val="tx2">
                <a:lumMod val="40000"/>
                <a:lumOff val="60000"/>
              </a:schemeClr>
            </a:solidFill>
            <a:ln w="190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6" name="角丸四角形吹き出し 25"/>
            <p:cNvSpPr/>
            <p:nvPr/>
          </p:nvSpPr>
          <p:spPr>
            <a:xfrm>
              <a:off x="3255011" y="4247764"/>
              <a:ext cx="458695" cy="288067"/>
            </a:xfrm>
            <a:prstGeom prst="wedgeRoundRectCallout">
              <a:avLst>
                <a:gd name="adj1" fmla="val -95293"/>
                <a:gd name="adj2" fmla="val 1691"/>
                <a:gd name="adj3" fmla="val 16667"/>
              </a:avLst>
            </a:prstGeom>
            <a:solidFill>
              <a:schemeClr val="tx2">
                <a:lumMod val="40000"/>
                <a:lumOff val="60000"/>
              </a:schemeClr>
            </a:solidFill>
            <a:ln w="190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106" name="コンテンツ プレースホルダー 1"/>
          <p:cNvSpPr txBox="1">
            <a:spLocks/>
          </p:cNvSpPr>
          <p:nvPr/>
        </p:nvSpPr>
        <p:spPr>
          <a:xfrm>
            <a:off x="2327682" y="1349296"/>
            <a:ext cx="1246448" cy="196818"/>
          </a:xfrm>
          <a:prstGeom prst="rect">
            <a:avLst/>
          </a:prstGeom>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lgn="ctr">
              <a:buFont typeface="Arial"/>
              <a:buNone/>
            </a:pPr>
            <a:r>
              <a:rPr lang="ja-JP" altLang="en-US" sz="1000" dirty="0" smtClean="0"/>
              <a:t>ヒアリング項目作成</a:t>
            </a:r>
            <a:endParaRPr lang="en-US" altLang="ja-JP" sz="1000" dirty="0" smtClean="0"/>
          </a:p>
        </p:txBody>
      </p:sp>
      <p:grpSp>
        <p:nvGrpSpPr>
          <p:cNvPr id="138" name="図形グループ 137"/>
          <p:cNvGrpSpPr/>
          <p:nvPr/>
        </p:nvGrpSpPr>
        <p:grpSpPr>
          <a:xfrm>
            <a:off x="2768047" y="1625061"/>
            <a:ext cx="410064" cy="513253"/>
            <a:chOff x="2483241" y="3766115"/>
            <a:chExt cx="717614" cy="933833"/>
          </a:xfrm>
        </p:grpSpPr>
        <p:sp>
          <p:nvSpPr>
            <p:cNvPr id="108" name="正方形/長方形 107"/>
            <p:cNvSpPr/>
            <p:nvPr/>
          </p:nvSpPr>
          <p:spPr>
            <a:xfrm>
              <a:off x="2483241" y="3766115"/>
              <a:ext cx="717614" cy="933833"/>
            </a:xfrm>
            <a:prstGeom prst="rect">
              <a:avLst/>
            </a:prstGeom>
            <a:solidFill>
              <a:srgbClr val="263B86"/>
            </a:solid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30" name="正方形/長方形 129"/>
            <p:cNvSpPr/>
            <p:nvPr/>
          </p:nvSpPr>
          <p:spPr>
            <a:xfrm>
              <a:off x="2535721" y="3902485"/>
              <a:ext cx="609915" cy="741692"/>
            </a:xfrm>
            <a:prstGeom prst="rect">
              <a:avLst/>
            </a:prstGeom>
            <a:solidFill>
              <a:schemeClr val="bg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131" name="直線矢印コネクタ 130"/>
            <p:cNvCxnSpPr/>
            <p:nvPr/>
          </p:nvCxnSpPr>
          <p:spPr>
            <a:xfrm>
              <a:off x="2577705" y="3999655"/>
              <a:ext cx="524935" cy="0"/>
            </a:xfrm>
            <a:prstGeom prst="straightConnector1">
              <a:avLst/>
            </a:prstGeom>
            <a:ln w="12700" cmpd="sng">
              <a:solidFill>
                <a:schemeClr val="tx2"/>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34" name="直線矢印コネクタ 133"/>
            <p:cNvCxnSpPr/>
            <p:nvPr/>
          </p:nvCxnSpPr>
          <p:spPr>
            <a:xfrm>
              <a:off x="2577705" y="4089333"/>
              <a:ext cx="524935" cy="0"/>
            </a:xfrm>
            <a:prstGeom prst="straightConnector1">
              <a:avLst/>
            </a:prstGeom>
            <a:ln w="12700" cmpd="sng">
              <a:solidFill>
                <a:schemeClr val="tx2"/>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35" name="直線矢印コネクタ 134"/>
            <p:cNvCxnSpPr/>
            <p:nvPr/>
          </p:nvCxnSpPr>
          <p:spPr>
            <a:xfrm>
              <a:off x="2577705" y="4179011"/>
              <a:ext cx="524935" cy="0"/>
            </a:xfrm>
            <a:prstGeom prst="straightConnector1">
              <a:avLst/>
            </a:prstGeom>
            <a:ln w="12700" cmpd="sng">
              <a:solidFill>
                <a:schemeClr val="tx2"/>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36" name="直線矢印コネクタ 135"/>
            <p:cNvCxnSpPr/>
            <p:nvPr/>
          </p:nvCxnSpPr>
          <p:spPr>
            <a:xfrm>
              <a:off x="2577705" y="4268689"/>
              <a:ext cx="524935" cy="0"/>
            </a:xfrm>
            <a:prstGeom prst="straightConnector1">
              <a:avLst/>
            </a:prstGeom>
            <a:ln w="12700" cmpd="sng">
              <a:solidFill>
                <a:schemeClr val="tx2"/>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37" name="直線矢印コネクタ 136"/>
            <p:cNvCxnSpPr/>
            <p:nvPr/>
          </p:nvCxnSpPr>
          <p:spPr>
            <a:xfrm>
              <a:off x="2577705" y="4358366"/>
              <a:ext cx="524935" cy="0"/>
            </a:xfrm>
            <a:prstGeom prst="straightConnector1">
              <a:avLst/>
            </a:prstGeom>
            <a:ln w="12700" cmpd="sng">
              <a:solidFill>
                <a:schemeClr val="tx2"/>
              </a:solidFill>
              <a:tailEnd type="none"/>
            </a:ln>
            <a:effectLst/>
          </p:spPr>
          <p:style>
            <a:lnRef idx="2">
              <a:schemeClr val="accent1"/>
            </a:lnRef>
            <a:fillRef idx="0">
              <a:schemeClr val="accent1"/>
            </a:fillRef>
            <a:effectRef idx="1">
              <a:schemeClr val="accent1"/>
            </a:effectRef>
            <a:fontRef idx="minor">
              <a:schemeClr val="tx1"/>
            </a:fontRef>
          </p:style>
        </p:cxnSp>
      </p:grpSp>
      <p:grpSp>
        <p:nvGrpSpPr>
          <p:cNvPr id="146" name="図形グループ 145"/>
          <p:cNvGrpSpPr/>
          <p:nvPr/>
        </p:nvGrpSpPr>
        <p:grpSpPr>
          <a:xfrm>
            <a:off x="1024232" y="1619938"/>
            <a:ext cx="484683" cy="489983"/>
            <a:chOff x="2253440" y="3341134"/>
            <a:chExt cx="1314577" cy="1328952"/>
          </a:xfrm>
        </p:grpSpPr>
        <p:grpSp>
          <p:nvGrpSpPr>
            <p:cNvPr id="139" name="図形グループ 138"/>
            <p:cNvGrpSpPr/>
            <p:nvPr/>
          </p:nvGrpSpPr>
          <p:grpSpPr>
            <a:xfrm>
              <a:off x="2966304" y="3341134"/>
              <a:ext cx="601713" cy="1206444"/>
              <a:chOff x="1411770" y="2046777"/>
              <a:chExt cx="414610" cy="831303"/>
            </a:xfrm>
            <a:solidFill>
              <a:schemeClr val="tx2"/>
            </a:solidFill>
          </p:grpSpPr>
          <p:sp>
            <p:nvSpPr>
              <p:cNvPr id="140" name="円/楕円 139"/>
              <p:cNvSpPr/>
              <p:nvPr/>
            </p:nvSpPr>
            <p:spPr>
              <a:xfrm>
                <a:off x="1453754" y="2046777"/>
                <a:ext cx="325389" cy="32538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1" name="二等辺三角形 140"/>
              <p:cNvSpPr/>
              <p:nvPr/>
            </p:nvSpPr>
            <p:spPr>
              <a:xfrm>
                <a:off x="1411770" y="2214714"/>
                <a:ext cx="414610" cy="663366"/>
              </a:xfrm>
              <a:prstGeom prst="triangl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9" name="図形グループ 8"/>
            <p:cNvGrpSpPr/>
            <p:nvPr/>
          </p:nvGrpSpPr>
          <p:grpSpPr>
            <a:xfrm>
              <a:off x="2525447" y="3508715"/>
              <a:ext cx="579234" cy="1161371"/>
              <a:chOff x="1411770" y="2046777"/>
              <a:chExt cx="414610" cy="831303"/>
            </a:xfrm>
            <a:solidFill>
              <a:schemeClr val="tx2">
                <a:lumMod val="40000"/>
                <a:lumOff val="60000"/>
              </a:schemeClr>
            </a:solidFill>
          </p:grpSpPr>
          <p:sp>
            <p:nvSpPr>
              <p:cNvPr id="10" name="円/楕円 9"/>
              <p:cNvSpPr/>
              <p:nvPr/>
            </p:nvSpPr>
            <p:spPr>
              <a:xfrm>
                <a:off x="1453754" y="2046777"/>
                <a:ext cx="325389" cy="32538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1" name="二等辺三角形 10"/>
              <p:cNvSpPr/>
              <p:nvPr/>
            </p:nvSpPr>
            <p:spPr>
              <a:xfrm>
                <a:off x="1411770" y="2214714"/>
                <a:ext cx="414610" cy="663366"/>
              </a:xfrm>
              <a:prstGeom prst="triangl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144" name="図形グループ 143"/>
            <p:cNvGrpSpPr/>
            <p:nvPr/>
          </p:nvGrpSpPr>
          <p:grpSpPr>
            <a:xfrm>
              <a:off x="2253440" y="3985235"/>
              <a:ext cx="566256" cy="468733"/>
              <a:chOff x="3999981" y="3699832"/>
              <a:chExt cx="661933" cy="547932"/>
            </a:xfrm>
          </p:grpSpPr>
          <p:sp>
            <p:nvSpPr>
              <p:cNvPr id="142" name="角丸四角形 141"/>
              <p:cNvSpPr/>
              <p:nvPr/>
            </p:nvSpPr>
            <p:spPr>
              <a:xfrm>
                <a:off x="3999981" y="3827287"/>
                <a:ext cx="661933" cy="420477"/>
              </a:xfrm>
              <a:prstGeom prst="roundRect">
                <a:avLst/>
              </a:prstGeom>
              <a:solidFill>
                <a:srgbClr val="263B8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3" name="アーチ 142"/>
              <p:cNvSpPr/>
              <p:nvPr/>
            </p:nvSpPr>
            <p:spPr>
              <a:xfrm>
                <a:off x="4162208" y="3699832"/>
                <a:ext cx="337478" cy="344695"/>
              </a:xfrm>
              <a:prstGeom prst="blockArc">
                <a:avLst/>
              </a:prstGeom>
              <a:solidFill>
                <a:srgbClr val="263B8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grpSp>
      </p:grpSp>
      <p:sp>
        <p:nvSpPr>
          <p:cNvPr id="147" name="コンテンツ プレースホルダー 1"/>
          <p:cNvSpPr txBox="1">
            <a:spLocks/>
          </p:cNvSpPr>
          <p:nvPr/>
        </p:nvSpPr>
        <p:spPr>
          <a:xfrm>
            <a:off x="791784" y="1338095"/>
            <a:ext cx="1105018" cy="208019"/>
          </a:xfrm>
          <a:prstGeom prst="rect">
            <a:avLst/>
          </a:prstGeom>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lgn="ctr">
              <a:buFont typeface="Arial"/>
              <a:buNone/>
            </a:pPr>
            <a:r>
              <a:rPr lang="ja-JP" altLang="en-US" sz="1000" dirty="0" smtClean="0"/>
              <a:t>基本事項の理解</a:t>
            </a:r>
            <a:endParaRPr lang="en-US" altLang="ja-JP" sz="1000" dirty="0" smtClean="0"/>
          </a:p>
        </p:txBody>
      </p:sp>
      <p:cxnSp>
        <p:nvCxnSpPr>
          <p:cNvPr id="133" name="直線矢印コネクタ 132"/>
          <p:cNvCxnSpPr/>
          <p:nvPr/>
        </p:nvCxnSpPr>
        <p:spPr>
          <a:xfrm>
            <a:off x="1818647" y="1893040"/>
            <a:ext cx="720000" cy="0"/>
          </a:xfrm>
          <a:prstGeom prst="straightConnector1">
            <a:avLst/>
          </a:prstGeom>
          <a:ln>
            <a:solidFill>
              <a:schemeClr val="tx2"/>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45" name="直線矢印コネクタ 144"/>
          <p:cNvCxnSpPr/>
          <p:nvPr/>
        </p:nvCxnSpPr>
        <p:spPr>
          <a:xfrm>
            <a:off x="6917466" y="1893040"/>
            <a:ext cx="720000" cy="0"/>
          </a:xfrm>
          <a:prstGeom prst="straightConnector1">
            <a:avLst/>
          </a:prstGeom>
          <a:ln>
            <a:solidFill>
              <a:schemeClr val="tx2"/>
            </a:solidFill>
            <a:tailEnd type="arrow"/>
          </a:ln>
          <a:effectLst/>
        </p:spPr>
        <p:style>
          <a:lnRef idx="2">
            <a:schemeClr val="accent1"/>
          </a:lnRef>
          <a:fillRef idx="0">
            <a:schemeClr val="accent1"/>
          </a:fillRef>
          <a:effectRef idx="1">
            <a:schemeClr val="accent1"/>
          </a:effectRef>
          <a:fontRef idx="minor">
            <a:schemeClr val="tx1"/>
          </a:fontRef>
        </p:style>
      </p:cxnSp>
      <p:sp>
        <p:nvSpPr>
          <p:cNvPr id="165" name="コンテンツ プレースホルダー 1"/>
          <p:cNvSpPr txBox="1">
            <a:spLocks/>
          </p:cNvSpPr>
          <p:nvPr/>
        </p:nvSpPr>
        <p:spPr>
          <a:xfrm>
            <a:off x="5668626" y="2592672"/>
            <a:ext cx="1512000" cy="1737974"/>
          </a:xfrm>
          <a:prstGeom prst="rect">
            <a:avLst/>
          </a:prstGeom>
          <a:solidFill>
            <a:schemeClr val="bg1"/>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buNone/>
            </a:pPr>
            <a:r>
              <a:rPr lang="en-US" altLang="ja-JP" sz="800" dirty="0" smtClean="0"/>
              <a:t>【</a:t>
            </a:r>
            <a:r>
              <a:rPr lang="ja-JP" altLang="en-US" sz="800" dirty="0" smtClean="0"/>
              <a:t>ニーズのビッグデータをどのように活用するか？</a:t>
            </a:r>
            <a:r>
              <a:rPr lang="en-US" altLang="ja-JP" sz="800" dirty="0" smtClean="0"/>
              <a:t>】</a:t>
            </a:r>
          </a:p>
          <a:p>
            <a:pPr marL="182563" indent="-182563"/>
            <a:r>
              <a:rPr lang="ja-JP" altLang="en-US" sz="800" dirty="0" smtClean="0"/>
              <a:t>学生が商品開発として家を作るのは難しい。建材パーツだったらできるのでは？</a:t>
            </a:r>
            <a:endParaRPr lang="en-US" altLang="ja-JP" sz="800" dirty="0" smtClean="0"/>
          </a:p>
          <a:p>
            <a:pPr marL="182563" indent="-182563"/>
            <a:endParaRPr lang="en-US" altLang="ja-JP" sz="800" dirty="0"/>
          </a:p>
          <a:p>
            <a:pPr marL="182563" indent="-182563"/>
            <a:r>
              <a:rPr lang="ja-JP" altLang="en-US" sz="800" dirty="0" smtClean="0"/>
              <a:t>ニーズ自体をそのニーズに関連する企業に対して売っていくことは可能なのでは？</a:t>
            </a:r>
            <a:endParaRPr lang="en-US" altLang="ja-JP" sz="800" dirty="0" smtClean="0"/>
          </a:p>
        </p:txBody>
      </p:sp>
      <p:sp>
        <p:nvSpPr>
          <p:cNvPr id="168" name="コンテンツ プレースホルダー 1"/>
          <p:cNvSpPr txBox="1">
            <a:spLocks/>
          </p:cNvSpPr>
          <p:nvPr/>
        </p:nvSpPr>
        <p:spPr>
          <a:xfrm>
            <a:off x="2104215" y="2437362"/>
            <a:ext cx="3368409" cy="3819812"/>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buNone/>
            </a:pPr>
            <a:endParaRPr lang="en-US" altLang="ja-JP" sz="800" dirty="0" smtClean="0"/>
          </a:p>
        </p:txBody>
      </p:sp>
      <p:sp>
        <p:nvSpPr>
          <p:cNvPr id="161" name="コンテンツ プレースホルダー 1"/>
          <p:cNvSpPr txBox="1">
            <a:spLocks/>
          </p:cNvSpPr>
          <p:nvPr/>
        </p:nvSpPr>
        <p:spPr>
          <a:xfrm>
            <a:off x="2207524" y="2583535"/>
            <a:ext cx="1512000" cy="1747111"/>
          </a:xfrm>
          <a:prstGeom prst="rect">
            <a:avLst/>
          </a:prstGeom>
          <a:solidFill>
            <a:schemeClr val="bg1"/>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buNone/>
            </a:pPr>
            <a:r>
              <a:rPr lang="en-US" altLang="ja-JP" sz="800" dirty="0" smtClean="0"/>
              <a:t>【</a:t>
            </a:r>
            <a:r>
              <a:rPr lang="en-US" altLang="en-US" sz="800" dirty="0"/>
              <a:t>対象は誰</a:t>
            </a:r>
            <a:r>
              <a:rPr lang="ja-JP" altLang="en-US" sz="800" dirty="0"/>
              <a:t>か</a:t>
            </a:r>
            <a:r>
              <a:rPr lang="en-US" altLang="en-US" sz="800" dirty="0" smtClean="0"/>
              <a:t>？</a:t>
            </a:r>
            <a:r>
              <a:rPr lang="en-US" altLang="ja-JP" sz="800" dirty="0" smtClean="0"/>
              <a:t>】</a:t>
            </a:r>
          </a:p>
          <a:p>
            <a:pPr marL="182563" indent="-182563"/>
            <a:r>
              <a:rPr lang="en-US" altLang="en-US" sz="800" dirty="0" smtClean="0"/>
              <a:t>10</a:t>
            </a:r>
            <a:r>
              <a:rPr lang="ja-JP" altLang="en-US" sz="800" dirty="0" smtClean="0"/>
              <a:t>年後家を買う人は現在</a:t>
            </a:r>
            <a:r>
              <a:rPr lang="en-US" altLang="ja-JP" sz="800" dirty="0" smtClean="0"/>
              <a:t>20</a:t>
            </a:r>
            <a:r>
              <a:rPr lang="ja-JP" altLang="en-US" sz="800" dirty="0" smtClean="0"/>
              <a:t>代前半だが、家に対する具体的なイメージを持っているか不明</a:t>
            </a:r>
            <a:endParaRPr lang="en-US" altLang="ja-JP" sz="800" dirty="0" smtClean="0"/>
          </a:p>
          <a:p>
            <a:pPr marL="182563" indent="-182563"/>
            <a:r>
              <a:rPr lang="ja-JP" altLang="en-US" sz="800" dirty="0" smtClean="0"/>
              <a:t>学生だと賃貸を選ぶ時には「立地」と「値段」くらいしか気にしないのではないか</a:t>
            </a:r>
            <a:endParaRPr lang="en-US" altLang="ja-JP" sz="800" dirty="0"/>
          </a:p>
          <a:p>
            <a:pPr marL="182563" indent="-182563"/>
            <a:r>
              <a:rPr lang="ja-JP" altLang="en-US" sz="800" dirty="0" smtClean="0"/>
              <a:t>一方学生だと学生の情報を集めやすい。学生が良く行く場所の情報を集めて、それをサービスとして売ることができるのでは</a:t>
            </a:r>
            <a:endParaRPr lang="en-US" altLang="ja-JP" sz="800" dirty="0" smtClean="0"/>
          </a:p>
        </p:txBody>
      </p:sp>
      <p:sp>
        <p:nvSpPr>
          <p:cNvPr id="163" name="コンテンツ プレースホルダー 1"/>
          <p:cNvSpPr txBox="1">
            <a:spLocks/>
          </p:cNvSpPr>
          <p:nvPr/>
        </p:nvSpPr>
        <p:spPr>
          <a:xfrm>
            <a:off x="3836913" y="2583536"/>
            <a:ext cx="1512000" cy="1747110"/>
          </a:xfrm>
          <a:prstGeom prst="rect">
            <a:avLst/>
          </a:prstGeom>
          <a:solidFill>
            <a:schemeClr val="bg1"/>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buNone/>
            </a:pPr>
            <a:r>
              <a:rPr lang="en-US" altLang="ja-JP" sz="800" dirty="0" smtClean="0"/>
              <a:t>【</a:t>
            </a:r>
            <a:r>
              <a:rPr lang="ja-JP" altLang="en-US" sz="800" dirty="0" smtClean="0"/>
              <a:t>どのようにヒアリング項目作成のための情報を収集するか？</a:t>
            </a:r>
            <a:r>
              <a:rPr lang="en-US" altLang="ja-JP" sz="800" dirty="0" smtClean="0"/>
              <a:t>】</a:t>
            </a:r>
          </a:p>
          <a:p>
            <a:pPr marL="182563" indent="-182563"/>
            <a:r>
              <a:rPr lang="ja-JP" altLang="en-US" sz="800" dirty="0" smtClean="0"/>
              <a:t>家に対する各人のこだわりを整理することが必要</a:t>
            </a:r>
            <a:endParaRPr lang="en-US" altLang="ja-JP" sz="800" dirty="0"/>
          </a:p>
          <a:p>
            <a:pPr marL="182563" indent="-182563"/>
            <a:r>
              <a:rPr lang="ja-JP" altLang="en-US" sz="800" dirty="0" smtClean="0"/>
              <a:t>画一的な家を買った人から不満点を聞き出す</a:t>
            </a:r>
            <a:endParaRPr lang="en-US" altLang="ja-JP" sz="800" dirty="0"/>
          </a:p>
          <a:p>
            <a:pPr marL="182563" indent="-182563"/>
            <a:r>
              <a:rPr lang="ja-JP" altLang="en-US" sz="800" dirty="0" smtClean="0"/>
              <a:t>各地域の不動産を巡って不満を聞き出す</a:t>
            </a:r>
            <a:endParaRPr lang="en-US" altLang="ja-JP" sz="800" dirty="0" smtClean="0"/>
          </a:p>
          <a:p>
            <a:pPr marL="182563" indent="-182563"/>
            <a:r>
              <a:rPr lang="ja-JP" altLang="en-US" sz="800" dirty="0" smtClean="0"/>
              <a:t>すで</a:t>
            </a:r>
            <a:r>
              <a:rPr lang="ja-JP" altLang="en-US" sz="800" dirty="0" smtClean="0"/>
              <a:t>に</a:t>
            </a:r>
            <a:r>
              <a:rPr lang="ja-JP" altLang="en-US" sz="800" dirty="0" smtClean="0"/>
              <a:t>企業内</a:t>
            </a:r>
            <a:r>
              <a:rPr lang="ja-JP" altLang="en-US" sz="800" dirty="0" smtClean="0"/>
              <a:t>にも</a:t>
            </a:r>
            <a:r>
              <a:rPr lang="ja-JP" altLang="en-US" sz="800" dirty="0" smtClean="0"/>
              <a:t>情報のストックがあるはず</a:t>
            </a:r>
            <a:endParaRPr lang="en-US" altLang="ja-JP" sz="800" dirty="0" smtClean="0"/>
          </a:p>
          <a:p>
            <a:pPr marL="0" indent="0">
              <a:buNone/>
            </a:pPr>
            <a:endParaRPr lang="en-US" altLang="ja-JP" sz="800" dirty="0" smtClean="0"/>
          </a:p>
        </p:txBody>
      </p:sp>
      <p:sp>
        <p:nvSpPr>
          <p:cNvPr id="164" name="コンテンツ プレースホルダー 1"/>
          <p:cNvSpPr txBox="1">
            <a:spLocks/>
          </p:cNvSpPr>
          <p:nvPr/>
        </p:nvSpPr>
        <p:spPr>
          <a:xfrm>
            <a:off x="2216660" y="4440272"/>
            <a:ext cx="1512000" cy="1589743"/>
          </a:xfrm>
          <a:prstGeom prst="rect">
            <a:avLst/>
          </a:prstGeom>
          <a:solidFill>
            <a:schemeClr val="bg1"/>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buNone/>
            </a:pPr>
            <a:r>
              <a:rPr lang="en-US" altLang="ja-JP" sz="800" dirty="0" smtClean="0"/>
              <a:t>【</a:t>
            </a:r>
            <a:r>
              <a:rPr lang="ja-JP" altLang="en-US" sz="800" dirty="0" smtClean="0"/>
              <a:t>ヒアリング項目の見せ方は？</a:t>
            </a:r>
            <a:r>
              <a:rPr lang="en-US" altLang="ja-JP" sz="800" dirty="0" smtClean="0"/>
              <a:t>】</a:t>
            </a:r>
          </a:p>
          <a:p>
            <a:pPr marL="177800" indent="-177800"/>
            <a:r>
              <a:rPr lang="en-US" altLang="ja-JP" sz="800" dirty="0" smtClean="0"/>
              <a:t>CG</a:t>
            </a:r>
            <a:r>
              <a:rPr lang="ja-JP" altLang="en-US" sz="800" dirty="0" smtClean="0"/>
              <a:t>を使ったアンケートを作成、実際に画面上でリアルな現物を見ながらクリックできるイメージ</a:t>
            </a:r>
            <a:endParaRPr lang="en-US" altLang="ja-JP" sz="800" dirty="0" smtClean="0"/>
          </a:p>
          <a:p>
            <a:pPr marL="177800" indent="-177800"/>
            <a:r>
              <a:rPr lang="en-US" altLang="ja-JP" sz="800" dirty="0" smtClean="0"/>
              <a:t>SNS</a:t>
            </a:r>
            <a:r>
              <a:rPr lang="ja-JP" altLang="en-US" sz="800" dirty="0" smtClean="0"/>
              <a:t>を使って発信、話題性を集める</a:t>
            </a:r>
            <a:endParaRPr lang="en-US" altLang="ja-JP" sz="800" dirty="0"/>
          </a:p>
          <a:p>
            <a:pPr marL="177800" indent="-177800"/>
            <a:r>
              <a:rPr lang="ja-JP" altLang="en-US" sz="800" dirty="0" smtClean="0"/>
              <a:t>アプリ開発も一つの手？課金システムによってそれからも収入を得られるか？</a:t>
            </a:r>
            <a:endParaRPr lang="en-US" altLang="ja-JP" sz="800" dirty="0" smtClean="0"/>
          </a:p>
          <a:p>
            <a:pPr marL="182563" indent="-182563"/>
            <a:endParaRPr lang="en-US" altLang="ja-JP" sz="800" dirty="0" smtClean="0"/>
          </a:p>
        </p:txBody>
      </p:sp>
      <p:sp>
        <p:nvSpPr>
          <p:cNvPr id="166" name="コンテンツ プレースホルダー 1"/>
          <p:cNvSpPr txBox="1">
            <a:spLocks/>
          </p:cNvSpPr>
          <p:nvPr/>
        </p:nvSpPr>
        <p:spPr>
          <a:xfrm>
            <a:off x="3841589" y="4452601"/>
            <a:ext cx="1512000" cy="1577414"/>
          </a:xfrm>
          <a:prstGeom prst="rect">
            <a:avLst/>
          </a:prstGeom>
          <a:solidFill>
            <a:schemeClr val="bg1"/>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buNone/>
            </a:pPr>
            <a:r>
              <a:rPr lang="en-US" altLang="ja-JP" sz="800" dirty="0" smtClean="0"/>
              <a:t>【SNS</a:t>
            </a:r>
            <a:r>
              <a:rPr lang="ja-JP" altLang="en-US" sz="800" dirty="0" smtClean="0"/>
              <a:t>を用いてヒアリングはできるか？</a:t>
            </a:r>
            <a:r>
              <a:rPr lang="en-US" altLang="ja-JP" sz="800" dirty="0" smtClean="0"/>
              <a:t>】</a:t>
            </a:r>
          </a:p>
          <a:p>
            <a:pPr marL="182563" indent="-182563"/>
            <a:r>
              <a:rPr lang="en-US" altLang="en-US" sz="800" dirty="0" smtClean="0"/>
              <a:t>SNS</a:t>
            </a:r>
            <a:r>
              <a:rPr lang="ja-JP" altLang="en-US" sz="800" dirty="0" smtClean="0"/>
              <a:t>は基本的には情報発信に強い。ニーズを集めるのには非常に結び付きにくい</a:t>
            </a:r>
            <a:endParaRPr lang="en-US" altLang="ja-JP" sz="800" dirty="0" smtClean="0"/>
          </a:p>
          <a:p>
            <a:pPr marL="182563" indent="-182563"/>
            <a:endParaRPr lang="en-US" altLang="ja-JP" sz="800" dirty="0"/>
          </a:p>
          <a:p>
            <a:pPr marL="182563" indent="-182563"/>
            <a:r>
              <a:rPr lang="en-US" altLang="ja-JP" sz="800" dirty="0" smtClean="0"/>
              <a:t>SNS</a:t>
            </a:r>
            <a:r>
              <a:rPr lang="ja-JP" altLang="en-US" sz="800" dirty="0" smtClean="0"/>
              <a:t>は不特定多数の人間にあたるので、愛知県内の声のみを拾うツールとしては不適当</a:t>
            </a:r>
            <a:endParaRPr lang="en-US" altLang="ja-JP" sz="800" dirty="0" smtClean="0"/>
          </a:p>
        </p:txBody>
      </p:sp>
      <p:sp>
        <p:nvSpPr>
          <p:cNvPr id="167" name="コンテンツ プレースホルダー 1"/>
          <p:cNvSpPr txBox="1">
            <a:spLocks/>
          </p:cNvSpPr>
          <p:nvPr/>
        </p:nvSpPr>
        <p:spPr>
          <a:xfrm>
            <a:off x="7291467" y="2592672"/>
            <a:ext cx="1512000" cy="1737974"/>
          </a:xfrm>
          <a:prstGeom prst="rect">
            <a:avLst/>
          </a:prstGeom>
          <a:solidFill>
            <a:schemeClr val="bg1"/>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buNone/>
            </a:pPr>
            <a:r>
              <a:rPr lang="en-US" altLang="ja-JP" sz="800" dirty="0" smtClean="0"/>
              <a:t>【SNS</a:t>
            </a:r>
            <a:r>
              <a:rPr lang="ja-JP" altLang="en-US" sz="800" dirty="0" smtClean="0"/>
              <a:t>などを用いて商品を発信できるか？</a:t>
            </a:r>
            <a:r>
              <a:rPr lang="en-US" altLang="ja-JP" sz="800" dirty="0" smtClean="0"/>
              <a:t>】</a:t>
            </a:r>
          </a:p>
          <a:p>
            <a:pPr marL="182563" indent="-182563"/>
            <a:r>
              <a:rPr lang="ja-JP" altLang="en-US" sz="800" dirty="0" smtClean="0"/>
              <a:t>可能。ただ興味がない人には引っかかりにくいのが</a:t>
            </a:r>
            <a:r>
              <a:rPr lang="en-US" altLang="ja-JP" sz="800" dirty="0" smtClean="0"/>
              <a:t>SNS</a:t>
            </a:r>
            <a:r>
              <a:rPr lang="ja-JP" altLang="en-US" sz="800" dirty="0" smtClean="0"/>
              <a:t>の特徴。どのように注意を喚起するか？</a:t>
            </a:r>
            <a:endParaRPr lang="en-US" altLang="ja-JP" sz="800" dirty="0" smtClean="0"/>
          </a:p>
          <a:p>
            <a:pPr marL="182563" indent="-182563"/>
            <a:endParaRPr lang="en-US" altLang="ja-JP" sz="800" dirty="0"/>
          </a:p>
          <a:p>
            <a:pPr marL="182563" indent="-182563"/>
            <a:r>
              <a:rPr lang="ja-JP" altLang="en-US" sz="800" dirty="0" smtClean="0"/>
              <a:t>リスティング広告を用いれば、愛知県内の可能性のある顧客に対して効果的に広告を打つことができる</a:t>
            </a:r>
            <a:endParaRPr lang="en-US" altLang="ja-JP" sz="800" dirty="0" smtClean="0"/>
          </a:p>
        </p:txBody>
      </p:sp>
      <p:sp>
        <p:nvSpPr>
          <p:cNvPr id="113" name="左中かっこ 112"/>
          <p:cNvSpPr/>
          <p:nvPr/>
        </p:nvSpPr>
        <p:spPr>
          <a:xfrm rot="16200000">
            <a:off x="3638765" y="970416"/>
            <a:ext cx="262832" cy="2717493"/>
          </a:xfrm>
          <a:prstGeom prst="leftBrace">
            <a:avLst/>
          </a:prstGeom>
          <a:ln>
            <a:solidFill>
              <a:schemeClr val="tx2">
                <a:lumMod val="50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170" name="左中かっこ 169"/>
          <p:cNvSpPr/>
          <p:nvPr/>
        </p:nvSpPr>
        <p:spPr>
          <a:xfrm rot="16200000">
            <a:off x="7078165" y="970416"/>
            <a:ext cx="262832" cy="2717493"/>
          </a:xfrm>
          <a:prstGeom prst="leftBrace">
            <a:avLst/>
          </a:prstGeom>
          <a:ln>
            <a:solidFill>
              <a:schemeClr val="tx2">
                <a:lumMod val="50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2" name="コンテンツ プレースホルダー 1"/>
          <p:cNvSpPr>
            <a:spLocks noGrp="1"/>
          </p:cNvSpPr>
          <p:nvPr>
            <p:ph idx="15"/>
          </p:nvPr>
        </p:nvSpPr>
        <p:spPr/>
        <p:txBody>
          <a:bodyPr/>
          <a:lstStyle/>
          <a:p>
            <a:endParaRPr kumimoji="1" lang="ja-JP" altLang="en-US"/>
          </a:p>
        </p:txBody>
      </p:sp>
      <p:sp>
        <p:nvSpPr>
          <p:cNvPr id="59" name="コンテンツ プレースホルダー 1"/>
          <p:cNvSpPr txBox="1">
            <a:spLocks/>
          </p:cNvSpPr>
          <p:nvPr/>
        </p:nvSpPr>
        <p:spPr>
          <a:xfrm>
            <a:off x="472474" y="2443264"/>
            <a:ext cx="319310" cy="3813909"/>
          </a:xfrm>
          <a:prstGeom prst="rect">
            <a:avLst/>
          </a:prstGeom>
          <a:solidFill>
            <a:schemeClr val="tx2">
              <a:lumMod val="50000"/>
            </a:schemeClr>
          </a:solidFill>
          <a:ln>
            <a:solidFill>
              <a:schemeClr val="tx2">
                <a:lumMod val="50000"/>
              </a:schemeClr>
            </a:solidFill>
          </a:ln>
        </p:spPr>
        <p:style>
          <a:lnRef idx="2">
            <a:schemeClr val="accent1"/>
          </a:lnRef>
          <a:fillRef idx="1">
            <a:schemeClr val="lt1"/>
          </a:fillRef>
          <a:effectRef idx="0">
            <a:schemeClr val="accent1"/>
          </a:effectRef>
          <a:fontRef idx="minor">
            <a:schemeClr val="dk1"/>
          </a:fontRef>
        </p:style>
        <p:txBody>
          <a:bodyPr vert="eaVert" lIns="91440" tIns="45720" rIns="91440" bIns="45720" rtlCol="0" anchor="ctr">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lgn="ctr">
              <a:buFont typeface="Arial"/>
              <a:buNone/>
            </a:pPr>
            <a:r>
              <a:rPr lang="en-US" altLang="en-US" sz="1000" dirty="0" smtClean="0">
                <a:solidFill>
                  <a:schemeClr val="bg1"/>
                </a:solidFill>
              </a:rPr>
              <a:t>学生より出た意見</a:t>
            </a:r>
            <a:endParaRPr lang="en-US" altLang="ja-JP" sz="1000" dirty="0" smtClean="0">
              <a:solidFill>
                <a:schemeClr val="bg1"/>
              </a:solidFill>
            </a:endParaRPr>
          </a:p>
        </p:txBody>
      </p:sp>
    </p:spTree>
    <p:extLst>
      <p:ext uri="{BB962C8B-B14F-4D97-AF65-F5344CB8AC3E}">
        <p14:creationId xmlns:p14="http://schemas.microsoft.com/office/powerpoint/2010/main" val="6716177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1" name="図形グループ 90"/>
          <p:cNvGrpSpPr/>
          <p:nvPr/>
        </p:nvGrpSpPr>
        <p:grpSpPr>
          <a:xfrm>
            <a:off x="504064" y="2854802"/>
            <a:ext cx="8906636" cy="3348000"/>
            <a:chOff x="495300" y="2742841"/>
            <a:chExt cx="1512000" cy="3371316"/>
          </a:xfrm>
        </p:grpSpPr>
        <p:sp>
          <p:nvSpPr>
            <p:cNvPr id="92" name="コンテンツ プレースホルダー 1"/>
            <p:cNvSpPr txBox="1">
              <a:spLocks/>
            </p:cNvSpPr>
            <p:nvPr/>
          </p:nvSpPr>
          <p:spPr>
            <a:xfrm>
              <a:off x="495300" y="2747955"/>
              <a:ext cx="1512000" cy="3366202"/>
            </a:xfrm>
            <a:prstGeom prst="rect">
              <a:avLst/>
            </a:prstGeom>
            <a:solidFill>
              <a:schemeClr val="bg1"/>
            </a:solidFill>
            <a:ln w="19050" cmpd="sng">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buNone/>
              </a:pPr>
              <a:endParaRPr lang="en-US" altLang="ja-JP" sz="1000" dirty="0" smtClean="0"/>
            </a:p>
            <a:p>
              <a:pPr marL="0" indent="0">
                <a:buNone/>
              </a:pPr>
              <a:endParaRPr lang="en-US" altLang="ja-JP" sz="1000" dirty="0" smtClean="0"/>
            </a:p>
          </p:txBody>
        </p:sp>
        <p:sp>
          <p:nvSpPr>
            <p:cNvPr id="93" name="コンテンツ プレースホルダー 1"/>
            <p:cNvSpPr txBox="1">
              <a:spLocks/>
            </p:cNvSpPr>
            <p:nvPr/>
          </p:nvSpPr>
          <p:spPr>
            <a:xfrm>
              <a:off x="495300" y="2742841"/>
              <a:ext cx="1512000" cy="232017"/>
            </a:xfrm>
            <a:prstGeom prst="rect">
              <a:avLst/>
            </a:prstGeom>
            <a:solidFill>
              <a:schemeClr val="tx2">
                <a:lumMod val="50000"/>
              </a:schemeClr>
            </a:solidFill>
            <a:ln w="19050" cmpd="sng">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lgn="ctr">
                <a:buNone/>
              </a:pPr>
              <a:r>
                <a:rPr lang="ja-JP" altLang="en-US" sz="1000" dirty="0" smtClean="0">
                  <a:solidFill>
                    <a:srgbClr val="FFFFFF"/>
                  </a:solidFill>
                </a:rPr>
                <a:t>タイムライン</a:t>
              </a:r>
              <a:endParaRPr lang="en-US" altLang="ja-JP" sz="1000" dirty="0" smtClean="0">
                <a:solidFill>
                  <a:srgbClr val="FFFFFF"/>
                </a:solidFill>
              </a:endParaRPr>
            </a:p>
          </p:txBody>
        </p:sp>
      </p:grpSp>
      <p:sp>
        <p:nvSpPr>
          <p:cNvPr id="3" name="タイトル 2"/>
          <p:cNvSpPr>
            <a:spLocks noGrp="1"/>
          </p:cNvSpPr>
          <p:nvPr>
            <p:ph type="title"/>
          </p:nvPr>
        </p:nvSpPr>
        <p:spPr/>
        <p:txBody>
          <a:bodyPr/>
          <a:lstStyle/>
          <a:p>
            <a:r>
              <a:rPr kumimoji="1" lang="ja-JP" altLang="en-US" dirty="0" smtClean="0"/>
              <a:t>プロジェクト</a:t>
            </a:r>
            <a:r>
              <a:rPr kumimoji="1" lang="en-US" altLang="ja-JP" dirty="0" smtClean="0"/>
              <a:t>1</a:t>
            </a:r>
            <a:r>
              <a:rPr kumimoji="1" lang="ja-JP" altLang="en-US" dirty="0" smtClean="0"/>
              <a:t>（具体案）</a:t>
            </a:r>
            <a:endParaRPr kumimoji="1" lang="ja-JP" altLang="en-US" dirty="0"/>
          </a:p>
        </p:txBody>
      </p:sp>
      <p:graphicFrame>
        <p:nvGraphicFramePr>
          <p:cNvPr id="71" name="コンテンツ プレースホルダー 70"/>
          <p:cNvGraphicFramePr>
            <a:graphicFrameLocks noGrp="1"/>
          </p:cNvGraphicFramePr>
          <p:nvPr>
            <p:ph idx="13"/>
            <p:extLst>
              <p:ext uri="{D42A27DB-BD31-4B8C-83A1-F6EECF244321}">
                <p14:modId xmlns:p14="http://schemas.microsoft.com/office/powerpoint/2010/main" val="268453945"/>
              </p:ext>
            </p:extLst>
          </p:nvPr>
        </p:nvGraphicFramePr>
        <p:xfrm>
          <a:off x="640080" y="3129280"/>
          <a:ext cx="8596688" cy="3007360"/>
        </p:xfrm>
        <a:graphic>
          <a:graphicData uri="http://schemas.openxmlformats.org/drawingml/2006/table">
            <a:tbl>
              <a:tblPr firstRow="1" bandRow="1">
                <a:tableStyleId>{5C22544A-7EE6-4342-B048-85BDC9FD1C3A}</a:tableStyleId>
              </a:tblPr>
              <a:tblGrid>
                <a:gridCol w="619760"/>
                <a:gridCol w="1329488"/>
                <a:gridCol w="1329488"/>
                <a:gridCol w="1329488"/>
                <a:gridCol w="1329488"/>
                <a:gridCol w="1329488"/>
                <a:gridCol w="1329488"/>
              </a:tblGrid>
              <a:tr h="218440">
                <a:tc>
                  <a:txBody>
                    <a:bodyPr/>
                    <a:lstStyle/>
                    <a:p>
                      <a:pPr algn="ctr"/>
                      <a:r>
                        <a:rPr kumimoji="1" lang="en-US" altLang="ja-JP" sz="1000" dirty="0" smtClean="0">
                          <a:solidFill>
                            <a:schemeClr val="bg1"/>
                          </a:solidFill>
                        </a:rPr>
                        <a:t>month</a:t>
                      </a:r>
                      <a:endParaRPr kumimoji="1" lang="ja-JP" altLang="en-US" sz="1000" dirty="0">
                        <a:solidFill>
                          <a:schemeClr val="bg1"/>
                        </a:solidFill>
                      </a:endParaRPr>
                    </a:p>
                  </a:txBody>
                  <a:tcPr>
                    <a:lnL w="12700" cap="flat" cmpd="sng" algn="ctr">
                      <a:solidFill>
                        <a:prstClr val="white"/>
                      </a:solidFill>
                      <a:prstDash val="solid"/>
                      <a:round/>
                      <a:headEnd type="none" w="med" len="med"/>
                      <a:tailEnd type="none" w="med" len="med"/>
                    </a:lnL>
                    <a:lnR w="381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chemeClr val="accent1">
                        <a:lumMod val="50000"/>
                      </a:schemeClr>
                    </a:solidFill>
                  </a:tcPr>
                </a:tc>
                <a:tc>
                  <a:txBody>
                    <a:bodyPr/>
                    <a:lstStyle/>
                    <a:p>
                      <a:pPr algn="ctr"/>
                      <a:r>
                        <a:rPr kumimoji="1" lang="en-US" altLang="ja-JP" sz="1000" dirty="0" smtClean="0">
                          <a:solidFill>
                            <a:schemeClr val="bg1"/>
                          </a:solidFill>
                        </a:rPr>
                        <a:t>1</a:t>
                      </a:r>
                      <a:endParaRPr kumimoji="1" lang="ja-JP" altLang="en-US" sz="1000" dirty="0">
                        <a:solidFill>
                          <a:schemeClr val="bg1"/>
                        </a:solidFill>
                      </a:endParaRPr>
                    </a:p>
                  </a:txBody>
                  <a:tcPr>
                    <a:lnL w="38100" cap="flat" cmpd="sng" algn="ctr">
                      <a:solidFill>
                        <a:prstClr val="white"/>
                      </a:solidFill>
                      <a:prstDash val="solid"/>
                      <a:round/>
                      <a:headEnd type="none" w="med" len="med"/>
                      <a:tailEnd type="none" w="med" len="med"/>
                    </a:lnL>
                    <a:lnR w="381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chemeClr val="accent1">
                        <a:lumMod val="50000"/>
                      </a:schemeClr>
                    </a:solidFill>
                  </a:tcPr>
                </a:tc>
                <a:tc>
                  <a:txBody>
                    <a:bodyPr/>
                    <a:lstStyle/>
                    <a:p>
                      <a:pPr algn="ctr"/>
                      <a:r>
                        <a:rPr kumimoji="1" lang="en-US" altLang="ja-JP" sz="1000" dirty="0" smtClean="0">
                          <a:solidFill>
                            <a:schemeClr val="bg1"/>
                          </a:solidFill>
                        </a:rPr>
                        <a:t>2</a:t>
                      </a:r>
                      <a:endParaRPr kumimoji="1" lang="ja-JP" altLang="en-US" sz="1000" dirty="0">
                        <a:solidFill>
                          <a:schemeClr val="bg1"/>
                        </a:solidFill>
                      </a:endParaRPr>
                    </a:p>
                  </a:txBody>
                  <a:tcPr>
                    <a:lnL w="38100" cap="flat" cmpd="sng" algn="ctr">
                      <a:solidFill>
                        <a:prstClr val="white"/>
                      </a:solidFill>
                      <a:prstDash val="solid"/>
                      <a:round/>
                      <a:headEnd type="none" w="med" len="med"/>
                      <a:tailEnd type="none" w="med" len="med"/>
                    </a:lnL>
                    <a:lnR w="381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chemeClr val="accent1">
                        <a:lumMod val="50000"/>
                      </a:schemeClr>
                    </a:solidFill>
                  </a:tcPr>
                </a:tc>
                <a:tc>
                  <a:txBody>
                    <a:bodyPr/>
                    <a:lstStyle/>
                    <a:p>
                      <a:pPr algn="ctr"/>
                      <a:r>
                        <a:rPr kumimoji="1" lang="en-US" altLang="ja-JP" sz="1000" dirty="0" smtClean="0">
                          <a:solidFill>
                            <a:schemeClr val="bg1"/>
                          </a:solidFill>
                        </a:rPr>
                        <a:t>3</a:t>
                      </a:r>
                      <a:endParaRPr kumimoji="1" lang="ja-JP" altLang="en-US" sz="1000" dirty="0">
                        <a:solidFill>
                          <a:schemeClr val="bg1"/>
                        </a:solidFill>
                      </a:endParaRPr>
                    </a:p>
                  </a:txBody>
                  <a:tcPr>
                    <a:lnL w="38100" cap="flat" cmpd="sng" algn="ctr">
                      <a:solidFill>
                        <a:prstClr val="white"/>
                      </a:solidFill>
                      <a:prstDash val="solid"/>
                      <a:round/>
                      <a:headEnd type="none" w="med" len="med"/>
                      <a:tailEnd type="none" w="med" len="med"/>
                    </a:lnL>
                    <a:lnR w="381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chemeClr val="accent1">
                        <a:lumMod val="50000"/>
                      </a:schemeClr>
                    </a:solidFill>
                  </a:tcPr>
                </a:tc>
                <a:tc>
                  <a:txBody>
                    <a:bodyPr/>
                    <a:lstStyle/>
                    <a:p>
                      <a:pPr algn="ctr"/>
                      <a:r>
                        <a:rPr kumimoji="1" lang="en-US" altLang="ja-JP" sz="1000" dirty="0" smtClean="0">
                          <a:solidFill>
                            <a:schemeClr val="bg1"/>
                          </a:solidFill>
                        </a:rPr>
                        <a:t>4</a:t>
                      </a:r>
                      <a:endParaRPr kumimoji="1" lang="ja-JP" altLang="en-US" sz="1000" dirty="0">
                        <a:solidFill>
                          <a:schemeClr val="bg1"/>
                        </a:solidFill>
                      </a:endParaRPr>
                    </a:p>
                  </a:txBody>
                  <a:tcPr>
                    <a:lnL w="38100" cap="flat" cmpd="sng" algn="ctr">
                      <a:solidFill>
                        <a:prstClr val="white"/>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prstClr val="white"/>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chemeClr val="accent1">
                        <a:lumMod val="50000"/>
                      </a:schemeClr>
                    </a:solidFill>
                  </a:tcPr>
                </a:tc>
                <a:tc>
                  <a:txBody>
                    <a:bodyPr/>
                    <a:lstStyle/>
                    <a:p>
                      <a:pPr algn="ctr"/>
                      <a:r>
                        <a:rPr kumimoji="1" lang="en-US" altLang="ja-JP" sz="1000" dirty="0" smtClean="0">
                          <a:solidFill>
                            <a:schemeClr val="bg1"/>
                          </a:solidFill>
                        </a:rPr>
                        <a:t>5</a:t>
                      </a:r>
                      <a:endParaRPr kumimoji="1" lang="ja-JP" altLang="en-US" sz="1000" dirty="0">
                        <a:solidFill>
                          <a:schemeClr val="bg1"/>
                        </a:solidFill>
                      </a:endParaRPr>
                    </a:p>
                  </a:txBody>
                  <a:tcPr>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prstClr val="white"/>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chemeClr val="accent1">
                        <a:lumMod val="50000"/>
                      </a:schemeClr>
                    </a:solidFill>
                  </a:tcPr>
                </a:tc>
                <a:tc>
                  <a:txBody>
                    <a:bodyPr/>
                    <a:lstStyle/>
                    <a:p>
                      <a:pPr algn="ctr"/>
                      <a:r>
                        <a:rPr kumimoji="1" lang="en-US" altLang="ja-JP" sz="1000" dirty="0" smtClean="0">
                          <a:solidFill>
                            <a:schemeClr val="bg1"/>
                          </a:solidFill>
                        </a:rPr>
                        <a:t>6</a:t>
                      </a:r>
                      <a:endParaRPr kumimoji="1" lang="ja-JP" altLang="en-US" sz="1000" dirty="0">
                        <a:solidFill>
                          <a:schemeClr val="bg1"/>
                        </a:solidFill>
                      </a:endParaRPr>
                    </a:p>
                  </a:txBody>
                  <a:tcPr>
                    <a:lnL w="38100" cap="flat" cmpd="sng" algn="ctr">
                      <a:solidFill>
                        <a:srgbClr val="FFFFFF"/>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chemeClr val="accent1">
                        <a:lumMod val="50000"/>
                      </a:schemeClr>
                    </a:solidFill>
                  </a:tcPr>
                </a:tc>
              </a:tr>
              <a:tr h="1214120">
                <a:tc>
                  <a:txBody>
                    <a:bodyPr/>
                    <a:lstStyle/>
                    <a:p>
                      <a:pPr algn="ctr"/>
                      <a:r>
                        <a:rPr kumimoji="1" lang="ja-JP" altLang="en-US" sz="1000" dirty="0" smtClean="0">
                          <a:solidFill>
                            <a:schemeClr val="tx1"/>
                          </a:solidFill>
                        </a:rPr>
                        <a:t>概要</a:t>
                      </a:r>
                      <a:endParaRPr kumimoji="1" lang="ja-JP" altLang="en-US" sz="1000" dirty="0">
                        <a:solidFill>
                          <a:schemeClr val="tx1"/>
                        </a:solidFill>
                      </a:endParaRPr>
                    </a:p>
                  </a:txBody>
                  <a:tcPr anchor="ctr">
                    <a:lnL w="12700" cap="flat" cmpd="sng" algn="ctr">
                      <a:solidFill>
                        <a:prstClr val="white"/>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chemeClr val="accent1">
                        <a:lumMod val="60000"/>
                        <a:lumOff val="40000"/>
                      </a:schemeClr>
                    </a:solidFill>
                  </a:tcPr>
                </a:tc>
                <a:tc gridSpan="6">
                  <a:txBody>
                    <a:bodyPr/>
                    <a:lstStyle/>
                    <a:p>
                      <a:pPr algn="ctr"/>
                      <a:endParaRPr kumimoji="1" lang="ja-JP" altLang="en-US" sz="1000" dirty="0">
                        <a:solidFill>
                          <a:schemeClr val="tx1"/>
                        </a:solidFill>
                      </a:endParaRPr>
                    </a:p>
                  </a:txBody>
                  <a:tcPr>
                    <a:lnL w="38100" cap="flat" cmpd="sng" algn="ctr">
                      <a:solidFill>
                        <a:srgbClr val="FFFFFF"/>
                      </a:solidFill>
                      <a:prstDash val="solid"/>
                      <a:round/>
                      <a:headEnd type="none" w="med" len="med"/>
                      <a:tailEnd type="none" w="med" len="med"/>
                    </a:lnL>
                    <a:lnR w="12700" cap="flat" cmpd="sng" algn="ctr">
                      <a:solidFill>
                        <a:prstClr val="white"/>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chemeClr val="accent1">
                        <a:lumMod val="60000"/>
                        <a:lumOff val="40000"/>
                      </a:schemeClr>
                    </a:solidFill>
                  </a:tcPr>
                </a:tc>
                <a:tc hMerge="1">
                  <a:txBody>
                    <a:bodyPr/>
                    <a:lstStyle/>
                    <a:p>
                      <a:pPr algn="ctr"/>
                      <a:endParaRPr kumimoji="1" lang="ja-JP" altLang="en-US" sz="1000" dirty="0">
                        <a:solidFill>
                          <a:schemeClr val="tx1"/>
                        </a:solidFill>
                      </a:endParaRPr>
                    </a:p>
                  </a:txBody>
                  <a:tcPr>
                    <a:lnL w="38100" cap="flat" cmpd="sng" algn="ctr">
                      <a:solidFill>
                        <a:prstClr val="white"/>
                      </a:solidFill>
                      <a:prstDash val="solid"/>
                      <a:round/>
                      <a:headEnd type="none" w="med" len="med"/>
                      <a:tailEnd type="none" w="med" len="med"/>
                    </a:lnL>
                    <a:lnR w="38100" cap="flat" cmpd="sng" algn="ctr">
                      <a:solidFill>
                        <a:prstClr val="white"/>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accent1">
                        <a:lumMod val="60000"/>
                        <a:lumOff val="40000"/>
                      </a:schemeClr>
                    </a:solidFill>
                  </a:tcPr>
                </a:tc>
                <a:tc hMerge="1">
                  <a:txBody>
                    <a:bodyPr/>
                    <a:lstStyle/>
                    <a:p>
                      <a:pPr algn="ctr"/>
                      <a:endParaRPr kumimoji="1" lang="ja-JP" altLang="en-US" sz="1000" dirty="0">
                        <a:solidFill>
                          <a:schemeClr val="tx1"/>
                        </a:solidFill>
                      </a:endParaRPr>
                    </a:p>
                  </a:txBody>
                  <a:tcPr>
                    <a:lnL w="38100" cap="flat" cmpd="sng" algn="ctr">
                      <a:solidFill>
                        <a:prstClr val="white"/>
                      </a:solidFill>
                      <a:prstDash val="solid"/>
                      <a:round/>
                      <a:headEnd type="none" w="med" len="med"/>
                      <a:tailEnd type="none" w="med" len="med"/>
                    </a:lnL>
                    <a:lnR w="38100" cap="flat" cmpd="sng" algn="ctr">
                      <a:solidFill>
                        <a:prstClr val="white"/>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accent1">
                        <a:lumMod val="60000"/>
                        <a:lumOff val="40000"/>
                      </a:schemeClr>
                    </a:solidFill>
                  </a:tcPr>
                </a:tc>
                <a:tc hMerge="1">
                  <a:txBody>
                    <a:bodyPr/>
                    <a:lstStyle/>
                    <a:p>
                      <a:pPr algn="ctr"/>
                      <a:endParaRPr kumimoji="1" lang="ja-JP" altLang="en-US" sz="1000" dirty="0">
                        <a:solidFill>
                          <a:schemeClr val="tx1"/>
                        </a:solidFill>
                      </a:endParaRPr>
                    </a:p>
                  </a:txBody>
                  <a:tcPr>
                    <a:lnL w="38100" cap="flat" cmpd="sng" algn="ctr">
                      <a:solidFill>
                        <a:prstClr val="white"/>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accent1">
                        <a:lumMod val="60000"/>
                        <a:lumOff val="40000"/>
                      </a:schemeClr>
                    </a:solidFill>
                  </a:tcPr>
                </a:tc>
                <a:tc hMerge="1">
                  <a:txBody>
                    <a:bodyPr/>
                    <a:lstStyle/>
                    <a:p>
                      <a:pPr algn="ctr"/>
                      <a:endParaRPr kumimoji="1" lang="ja-JP" altLang="en-US" sz="1000" dirty="0">
                        <a:solidFill>
                          <a:schemeClr val="tx1"/>
                        </a:solidFill>
                      </a:endParaRPr>
                    </a:p>
                  </a:txBody>
                  <a:tcPr>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accent1">
                        <a:lumMod val="60000"/>
                        <a:lumOff val="40000"/>
                      </a:schemeClr>
                    </a:solidFill>
                  </a:tcPr>
                </a:tc>
                <a:tc hMerge="1">
                  <a:txBody>
                    <a:bodyPr/>
                    <a:lstStyle/>
                    <a:p>
                      <a:pPr algn="ctr"/>
                      <a:endParaRPr kumimoji="1" lang="ja-JP" altLang="en-US" sz="1000" dirty="0">
                        <a:solidFill>
                          <a:schemeClr val="tx1"/>
                        </a:solidFill>
                      </a:endParaRPr>
                    </a:p>
                  </a:txBody>
                  <a:tcPr>
                    <a:lnL w="38100" cap="flat" cmpd="sng" algn="ctr">
                      <a:solidFill>
                        <a:srgbClr val="FFFFFF"/>
                      </a:solidFill>
                      <a:prstDash val="solid"/>
                      <a:round/>
                      <a:headEnd type="none" w="med" len="med"/>
                      <a:tailEnd type="none" w="med" len="med"/>
                    </a:lnL>
                    <a:lnR w="12700" cap="flat" cmpd="sng" algn="ctr">
                      <a:solidFill>
                        <a:prstClr val="white"/>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accent1">
                        <a:lumMod val="60000"/>
                        <a:lumOff val="40000"/>
                      </a:schemeClr>
                    </a:solidFill>
                  </a:tcPr>
                </a:tc>
              </a:tr>
              <a:tr h="1320800">
                <a:tc rowSpan="2">
                  <a:txBody>
                    <a:bodyPr/>
                    <a:lstStyle/>
                    <a:p>
                      <a:pPr algn="ctr"/>
                      <a:r>
                        <a:rPr kumimoji="1" lang="ja-JP" altLang="en-US" sz="1000" dirty="0" smtClean="0">
                          <a:solidFill>
                            <a:schemeClr val="tx1"/>
                          </a:solidFill>
                        </a:rPr>
                        <a:t>具体的内容</a:t>
                      </a:r>
                      <a:endParaRPr kumimoji="1" lang="ja-JP" altLang="en-US" sz="1000" dirty="0">
                        <a:solidFill>
                          <a:schemeClr val="tx1"/>
                        </a:solidFill>
                      </a:endParaRPr>
                    </a:p>
                  </a:txBody>
                  <a:tcPr anchor="ctr">
                    <a:lnL w="12700" cap="flat" cmpd="sng" algn="ctr">
                      <a:solidFill>
                        <a:prstClr val="white"/>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accent1">
                        <a:lumMod val="60000"/>
                        <a:lumOff val="40000"/>
                      </a:schemeClr>
                    </a:solidFill>
                  </a:tcPr>
                </a:tc>
                <a:tc>
                  <a:txBody>
                    <a:bodyPr/>
                    <a:lstStyle/>
                    <a:p>
                      <a:pPr marL="182563" indent="-182563" algn="l">
                        <a:buFont typeface="Arial"/>
                        <a:buChar char="•"/>
                      </a:pPr>
                      <a:r>
                        <a:rPr lang="ja-JP" altLang="en-US" sz="800" dirty="0" smtClean="0"/>
                        <a:t>社長の鞄持ちとして会議や渉外へ参加</a:t>
                      </a:r>
                      <a:endParaRPr lang="en-US" altLang="ja-JP" sz="800" dirty="0" smtClean="0"/>
                    </a:p>
                    <a:p>
                      <a:pPr marL="182563" indent="-182563" algn="l">
                        <a:buFont typeface="Arial"/>
                        <a:buChar char="•"/>
                      </a:pPr>
                      <a:r>
                        <a:rPr lang="ja-JP" altLang="en-US" sz="800" dirty="0" smtClean="0"/>
                        <a:t>日常業務</a:t>
                      </a:r>
                      <a:endParaRPr lang="en-US" altLang="ja-JP" sz="800" dirty="0" smtClean="0"/>
                    </a:p>
                    <a:p>
                      <a:pPr marL="182563" indent="-182563" algn="l">
                        <a:buFont typeface="Arial"/>
                        <a:buChar char="•"/>
                      </a:pPr>
                      <a:r>
                        <a:rPr lang="ja-JP" altLang="en-US" sz="800" dirty="0" smtClean="0"/>
                        <a:t>本や資料を基にしたレポートの作成</a:t>
                      </a:r>
                      <a:endParaRPr lang="en-US" altLang="ja-JP" sz="800" dirty="0" smtClean="0"/>
                    </a:p>
                    <a:p>
                      <a:pPr marL="171450" indent="-171450" algn="l">
                        <a:buFont typeface="Arial"/>
                        <a:buChar char="•"/>
                      </a:pPr>
                      <a:endParaRPr kumimoji="1" lang="ja-JP" altLang="en-US" sz="800" dirty="0">
                        <a:solidFill>
                          <a:schemeClr val="tx1"/>
                        </a:solidFill>
                      </a:endParaRPr>
                    </a:p>
                  </a:txBody>
                  <a:tcPr>
                    <a:lnL w="38100" cap="flat" cmpd="sng" algn="ctr">
                      <a:solidFill>
                        <a:srgbClr val="FFFFFF"/>
                      </a:solidFill>
                      <a:prstDash val="solid"/>
                      <a:round/>
                      <a:headEnd type="none" w="med" len="med"/>
                      <a:tailEnd type="none" w="med" len="med"/>
                    </a:lnL>
                    <a:lnR w="12700" cap="flat" cmpd="sng" algn="ctr">
                      <a:solidFill>
                        <a:prstClr val="white"/>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FFFFF"/>
                    </a:solidFill>
                  </a:tcPr>
                </a:tc>
                <a:tc>
                  <a:txBody>
                    <a:bodyPr/>
                    <a:lstStyle/>
                    <a:p>
                      <a:pPr marL="171450" indent="-171450" algn="l">
                        <a:buFont typeface="Arial"/>
                        <a:buChar char="•"/>
                      </a:pPr>
                      <a:r>
                        <a:rPr kumimoji="1" lang="ja-JP" altLang="en-US" sz="800" dirty="0" smtClean="0">
                          <a:solidFill>
                            <a:schemeClr val="tx1"/>
                          </a:solidFill>
                        </a:rPr>
                        <a:t>１ヶ月目のまとめ</a:t>
                      </a:r>
                      <a:endParaRPr kumimoji="1" lang="en-US" altLang="ja-JP" sz="800" dirty="0" smtClean="0">
                        <a:solidFill>
                          <a:schemeClr val="tx1"/>
                        </a:solidFill>
                      </a:endParaRPr>
                    </a:p>
                    <a:p>
                      <a:pPr marL="171450" indent="-171450" algn="l">
                        <a:buFont typeface="Arial"/>
                        <a:buChar char="•"/>
                      </a:pPr>
                      <a:r>
                        <a:rPr kumimoji="1" lang="ja-JP" altLang="en-US" sz="800" dirty="0" smtClean="0">
                          <a:solidFill>
                            <a:schemeClr val="tx1"/>
                          </a:solidFill>
                        </a:rPr>
                        <a:t>不動産へのヒアリング</a:t>
                      </a:r>
                      <a:endParaRPr kumimoji="1" lang="en-US" altLang="ja-JP" sz="800" dirty="0" smtClean="0">
                        <a:solidFill>
                          <a:schemeClr val="tx1"/>
                        </a:solidFill>
                      </a:endParaRPr>
                    </a:p>
                    <a:p>
                      <a:pPr marL="171450" indent="-171450" algn="l">
                        <a:buFont typeface="Arial"/>
                        <a:buChar char="•"/>
                      </a:pPr>
                      <a:r>
                        <a:rPr kumimoji="1" lang="ja-JP" altLang="en-US" sz="800" dirty="0" smtClean="0">
                          <a:solidFill>
                            <a:schemeClr val="tx1"/>
                          </a:solidFill>
                        </a:rPr>
                        <a:t>学生へのヒアリング</a:t>
                      </a:r>
                      <a:endParaRPr kumimoji="1" lang="en-US" altLang="ja-JP" sz="800" dirty="0" smtClean="0">
                        <a:solidFill>
                          <a:schemeClr val="tx1"/>
                        </a:solidFill>
                      </a:endParaRPr>
                    </a:p>
                    <a:p>
                      <a:pPr marL="171450" indent="-171450" algn="l">
                        <a:buFont typeface="Arial"/>
                        <a:buChar char="•"/>
                      </a:pPr>
                      <a:r>
                        <a:rPr kumimoji="1" lang="ja-JP" altLang="en-US" sz="800" dirty="0" smtClean="0">
                          <a:solidFill>
                            <a:schemeClr val="tx1"/>
                          </a:solidFill>
                        </a:rPr>
                        <a:t>ヒアリング項目の作成</a:t>
                      </a:r>
                      <a:endParaRPr kumimoji="1" lang="en-US" altLang="ja-JP" sz="800" dirty="0" smtClean="0">
                        <a:solidFill>
                          <a:schemeClr val="tx1"/>
                        </a:solidFill>
                      </a:endParaRPr>
                    </a:p>
                    <a:p>
                      <a:pPr marL="171450" indent="-171450" algn="l">
                        <a:buFont typeface="Arial"/>
                        <a:buChar char="•"/>
                      </a:pPr>
                      <a:r>
                        <a:rPr kumimoji="1" lang="ja-JP" altLang="ja-JP" sz="800" dirty="0" smtClean="0">
                          <a:solidFill>
                            <a:schemeClr val="tx1"/>
                          </a:solidFill>
                        </a:rPr>
                        <a:t>C</a:t>
                      </a:r>
                      <a:r>
                        <a:rPr kumimoji="1" lang="en-US" altLang="ja-JP" sz="800" dirty="0" smtClean="0">
                          <a:solidFill>
                            <a:schemeClr val="tx1"/>
                          </a:solidFill>
                        </a:rPr>
                        <a:t>G</a:t>
                      </a:r>
                      <a:r>
                        <a:rPr kumimoji="1" lang="ja-JP" altLang="en-US" sz="800" dirty="0" smtClean="0">
                          <a:solidFill>
                            <a:schemeClr val="tx1"/>
                          </a:solidFill>
                        </a:rPr>
                        <a:t>の利用など、アンケートの発展的な作成？</a:t>
                      </a:r>
                      <a:endParaRPr kumimoji="1" lang="ja-JP" altLang="en-US" sz="800" dirty="0">
                        <a:solidFill>
                          <a:schemeClr val="tx1"/>
                        </a:solidFill>
                      </a:endParaRPr>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FFFFF"/>
                    </a:solidFill>
                  </a:tcPr>
                </a:tc>
                <a:tc>
                  <a:txBody>
                    <a:bodyPr/>
                    <a:lstStyle/>
                    <a:p>
                      <a:pPr marL="171450" indent="-171450" algn="l">
                        <a:buFont typeface="Arial"/>
                        <a:buChar char="•"/>
                      </a:pPr>
                      <a:r>
                        <a:rPr kumimoji="1" lang="ja-JP" altLang="en-US" sz="800" dirty="0" smtClean="0">
                          <a:solidFill>
                            <a:schemeClr val="tx1"/>
                          </a:solidFill>
                        </a:rPr>
                        <a:t>学生に対して</a:t>
                      </a:r>
                      <a:r>
                        <a:rPr kumimoji="1" lang="en-US" altLang="ja-JP" sz="800" dirty="0" smtClean="0">
                          <a:solidFill>
                            <a:schemeClr val="tx1"/>
                          </a:solidFill>
                        </a:rPr>
                        <a:t>S</a:t>
                      </a:r>
                      <a:r>
                        <a:rPr kumimoji="1" lang="ja-JP" altLang="en-US" sz="800" dirty="0" smtClean="0">
                          <a:solidFill>
                            <a:schemeClr val="tx1"/>
                          </a:solidFill>
                        </a:rPr>
                        <a:t>N</a:t>
                      </a:r>
                      <a:r>
                        <a:rPr kumimoji="1" lang="en-US" altLang="ja-JP" sz="800" dirty="0" smtClean="0">
                          <a:solidFill>
                            <a:schemeClr val="tx1"/>
                          </a:solidFill>
                        </a:rPr>
                        <a:t>S</a:t>
                      </a:r>
                      <a:r>
                        <a:rPr kumimoji="1" lang="ja-JP" altLang="en-US" sz="800" dirty="0" smtClean="0">
                          <a:solidFill>
                            <a:schemeClr val="tx1"/>
                          </a:solidFill>
                        </a:rPr>
                        <a:t>などを通じてばら撒く</a:t>
                      </a:r>
                      <a:endParaRPr kumimoji="1" lang="en-US" altLang="ja-JP" sz="800" dirty="0" smtClean="0">
                        <a:solidFill>
                          <a:schemeClr val="tx1"/>
                        </a:solidFill>
                      </a:endParaRPr>
                    </a:p>
                    <a:p>
                      <a:pPr marL="171450" indent="-171450" algn="l">
                        <a:buFont typeface="Arial"/>
                        <a:buChar char="•"/>
                      </a:pPr>
                      <a:r>
                        <a:rPr kumimoji="1" lang="ja-JP" altLang="en-US" sz="800" dirty="0" smtClean="0">
                          <a:solidFill>
                            <a:schemeClr val="tx1"/>
                          </a:solidFill>
                        </a:rPr>
                        <a:t>場合によっては回答に対して金銭を発生させる？</a:t>
                      </a:r>
                      <a:endParaRPr kumimoji="1" lang="en-US" altLang="ja-JP" sz="800" dirty="0" smtClean="0">
                        <a:solidFill>
                          <a:schemeClr val="tx1"/>
                        </a:solidFill>
                      </a:endParaRPr>
                    </a:p>
                    <a:p>
                      <a:pPr marL="171450" indent="-171450" algn="l">
                        <a:buFont typeface="Arial"/>
                        <a:buChar char="•"/>
                      </a:pPr>
                      <a:r>
                        <a:rPr kumimoji="1" lang="ja-JP" altLang="en-US" sz="800" dirty="0" smtClean="0">
                          <a:solidFill>
                            <a:schemeClr val="tx1"/>
                          </a:solidFill>
                        </a:rPr>
                        <a:t>大学の利用</a:t>
                      </a:r>
                      <a:endParaRPr kumimoji="1" lang="en-US" altLang="ja-JP" sz="800" dirty="0" smtClean="0">
                        <a:solidFill>
                          <a:schemeClr val="tx1"/>
                        </a:solidFill>
                      </a:endParaRPr>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FFFFF"/>
                    </a:solidFill>
                  </a:tcPr>
                </a:tc>
                <a:tc>
                  <a:txBody>
                    <a:bodyPr/>
                    <a:lstStyle/>
                    <a:p>
                      <a:pPr marL="171450" indent="-171450" algn="l">
                        <a:buFont typeface="Arial"/>
                        <a:buChar char="•"/>
                      </a:pPr>
                      <a:r>
                        <a:rPr kumimoji="1" lang="ja-JP" altLang="en-US" sz="800" dirty="0" smtClean="0">
                          <a:solidFill>
                            <a:schemeClr val="tx1"/>
                          </a:solidFill>
                        </a:rPr>
                        <a:t>ヒアリングのデータをある程度は整理</a:t>
                      </a:r>
                      <a:endParaRPr kumimoji="1" lang="en-US" altLang="ja-JP" sz="800" dirty="0" smtClean="0">
                        <a:solidFill>
                          <a:schemeClr val="tx1"/>
                        </a:solidFill>
                      </a:endParaRPr>
                    </a:p>
                    <a:p>
                      <a:pPr marL="171450" indent="-171450" algn="l">
                        <a:buFont typeface="Arial"/>
                        <a:buChar char="•"/>
                      </a:pPr>
                      <a:r>
                        <a:rPr kumimoji="1" lang="ja-JP" altLang="en-US" sz="800" dirty="0" smtClean="0">
                          <a:solidFill>
                            <a:schemeClr val="tx1"/>
                          </a:solidFill>
                        </a:rPr>
                        <a:t>データ整理は外注？</a:t>
                      </a:r>
                      <a:endParaRPr kumimoji="1" lang="ja-JP" altLang="en-US" sz="800" dirty="0">
                        <a:solidFill>
                          <a:schemeClr val="tx1"/>
                        </a:solidFill>
                      </a:endParaRPr>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FFFFF"/>
                    </a:solidFill>
                  </a:tcPr>
                </a:tc>
                <a:tc gridSpan="2">
                  <a:txBody>
                    <a:bodyPr/>
                    <a:lstStyle/>
                    <a:p>
                      <a:pPr marL="171450" indent="-171450" algn="l">
                        <a:buFont typeface="Arial"/>
                        <a:buChar char="•"/>
                      </a:pPr>
                      <a:r>
                        <a:rPr kumimoji="1" lang="ja-JP" altLang="en-US" sz="800" dirty="0" smtClean="0">
                          <a:solidFill>
                            <a:schemeClr val="tx1"/>
                          </a:solidFill>
                        </a:rPr>
                        <a:t>データの分析と商品案の作成</a:t>
                      </a:r>
                      <a:endParaRPr kumimoji="1" lang="en-US" altLang="ja-JP" sz="800" dirty="0" smtClean="0">
                        <a:solidFill>
                          <a:schemeClr val="tx1"/>
                        </a:solidFill>
                      </a:endParaRPr>
                    </a:p>
                    <a:p>
                      <a:pPr marL="171450" indent="-171450" algn="l">
                        <a:buFont typeface="Arial"/>
                        <a:buChar char="•"/>
                      </a:pPr>
                      <a:r>
                        <a:rPr kumimoji="1" lang="ja-JP" altLang="en-US" sz="800" dirty="0" smtClean="0">
                          <a:solidFill>
                            <a:schemeClr val="tx1"/>
                          </a:solidFill>
                        </a:rPr>
                        <a:t>商品開発自体が難しい場合は、データ自体のパーツメーカーに対する売り込みなど</a:t>
                      </a:r>
                      <a:endParaRPr kumimoji="1" lang="en-US" altLang="ja-JP" sz="800" dirty="0" smtClean="0">
                        <a:solidFill>
                          <a:schemeClr val="tx1"/>
                        </a:solidFill>
                      </a:endParaRPr>
                    </a:p>
                    <a:p>
                      <a:pPr marL="171450" indent="-171450" algn="l">
                        <a:buFont typeface="Arial"/>
                        <a:buChar char="•"/>
                      </a:pPr>
                      <a:r>
                        <a:rPr kumimoji="1" lang="ja-JP" altLang="en-US" sz="800" dirty="0" smtClean="0">
                          <a:solidFill>
                            <a:schemeClr val="tx1"/>
                          </a:solidFill>
                        </a:rPr>
                        <a:t>学生から効率よくデータを集めてパーツメーカーに流すシステムの構築？</a:t>
                      </a:r>
                      <a:endParaRPr kumimoji="1" lang="ja-JP" altLang="en-US" sz="800" dirty="0">
                        <a:solidFill>
                          <a:schemeClr val="tx1"/>
                        </a:solidFill>
                      </a:endParaRPr>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FFFFF"/>
                    </a:solidFill>
                  </a:tcPr>
                </a:tc>
                <a:tc hMerge="1">
                  <a:txBody>
                    <a:bodyPr/>
                    <a:lstStyle/>
                    <a:p>
                      <a:pPr marL="171450" indent="-171450" algn="l">
                        <a:buFont typeface="Arial"/>
                        <a:buChar char="•"/>
                      </a:pPr>
                      <a:endParaRPr kumimoji="1" lang="ja-JP" altLang="en-US" sz="900" dirty="0">
                        <a:solidFill>
                          <a:schemeClr val="tx1"/>
                        </a:solidFill>
                      </a:endParaRPr>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rgbClr val="FFFFFF"/>
                    </a:solidFill>
                  </a:tcPr>
                </a:tc>
              </a:tr>
              <a:tr h="228600">
                <a:tc vMerge="1">
                  <a:txBody>
                    <a:bodyPr/>
                    <a:lstStyle/>
                    <a:p>
                      <a:pPr algn="ctr"/>
                      <a:endParaRPr kumimoji="1" lang="ja-JP" altLang="en-US" sz="1000" dirty="0">
                        <a:solidFill>
                          <a:schemeClr val="tx1"/>
                        </a:solidFill>
                      </a:endParaRPr>
                    </a:p>
                  </a:txBody>
                  <a:tcPr anchor="ctr">
                    <a:lnL w="12700" cap="flat" cmpd="sng" algn="ctr">
                      <a:solidFill>
                        <a:prstClr val="white"/>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accent1">
                        <a:lumMod val="60000"/>
                        <a:lumOff val="40000"/>
                      </a:schemeClr>
                    </a:solidFill>
                  </a:tcPr>
                </a:tc>
                <a:tc gridSpan="6">
                  <a:txBody>
                    <a:bodyPr/>
                    <a:lstStyle/>
                    <a:p>
                      <a:pPr marL="171450" indent="-171450" algn="ctr">
                        <a:buFont typeface="Arial"/>
                        <a:buChar char="•"/>
                      </a:pPr>
                      <a:r>
                        <a:rPr kumimoji="1" lang="ja-JP" altLang="en-US" sz="800" dirty="0" smtClean="0">
                          <a:solidFill>
                            <a:schemeClr val="tx1"/>
                          </a:solidFill>
                        </a:rPr>
                        <a:t>ブログや</a:t>
                      </a:r>
                      <a:r>
                        <a:rPr kumimoji="1" lang="en-US" altLang="ja-JP" sz="800" dirty="0" err="1" smtClean="0">
                          <a:solidFill>
                            <a:schemeClr val="tx1"/>
                          </a:solidFill>
                        </a:rPr>
                        <a:t>facebook</a:t>
                      </a:r>
                      <a:r>
                        <a:rPr kumimoji="1" lang="ja-JP" altLang="en-US" sz="800" dirty="0" smtClean="0">
                          <a:solidFill>
                            <a:schemeClr val="tx1"/>
                          </a:solidFill>
                        </a:rPr>
                        <a:t>、</a:t>
                      </a:r>
                      <a:r>
                        <a:rPr kumimoji="1" lang="en-US" altLang="ja-JP" sz="800" dirty="0" smtClean="0">
                          <a:solidFill>
                            <a:schemeClr val="tx1"/>
                          </a:solidFill>
                        </a:rPr>
                        <a:t>twitter</a:t>
                      </a:r>
                      <a:r>
                        <a:rPr kumimoji="1" lang="ja-JP" altLang="en-US" sz="800" dirty="0" smtClean="0">
                          <a:solidFill>
                            <a:schemeClr val="tx1"/>
                          </a:solidFill>
                        </a:rPr>
                        <a:t>などを用いて以上の過程を発信し、新たなビジネスチャンスを探る</a:t>
                      </a:r>
                      <a:endParaRPr kumimoji="1" lang="ja-JP" altLang="en-US" sz="800" dirty="0">
                        <a:solidFill>
                          <a:schemeClr val="tx1"/>
                        </a:solidFill>
                      </a:endParaRPr>
                    </a:p>
                  </a:txBody>
                  <a:tcPr>
                    <a:lnL w="38100" cap="flat" cmpd="sng" algn="ctr">
                      <a:solidFill>
                        <a:srgbClr val="FFFFFF"/>
                      </a:solidFill>
                      <a:prstDash val="solid"/>
                      <a:round/>
                      <a:headEnd type="none" w="med" len="med"/>
                      <a:tailEnd type="none" w="med" len="med"/>
                    </a:lnL>
                    <a:lnR w="12700" cap="flat" cmpd="sng" algn="ctr">
                      <a:solidFill>
                        <a:prstClr val="white"/>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rgbClr val="FFFFFF"/>
                    </a:solidFill>
                  </a:tcPr>
                </a:tc>
                <a:tc hMerge="1">
                  <a:txBody>
                    <a:bodyPr/>
                    <a:lstStyle/>
                    <a:p>
                      <a:pPr marL="171450" indent="-171450" algn="l">
                        <a:buFont typeface="Arial"/>
                        <a:buChar char="•"/>
                      </a:pPr>
                      <a:endParaRPr kumimoji="1" lang="ja-JP" altLang="en-US" sz="900" dirty="0">
                        <a:solidFill>
                          <a:schemeClr val="tx1"/>
                        </a:solidFill>
                      </a:endParaRPr>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rgbClr val="FFFFFF"/>
                    </a:solidFill>
                  </a:tcPr>
                </a:tc>
                <a:tc hMerge="1">
                  <a:txBody>
                    <a:bodyPr/>
                    <a:lstStyle/>
                    <a:p>
                      <a:pPr marL="171450" indent="-171450" algn="l">
                        <a:buFont typeface="Arial"/>
                        <a:buChar char="•"/>
                      </a:pPr>
                      <a:endParaRPr kumimoji="1" lang="en-US" altLang="ja-JP" sz="900" dirty="0" smtClean="0">
                        <a:solidFill>
                          <a:schemeClr val="tx1"/>
                        </a:solidFill>
                      </a:endParaRPr>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rgbClr val="FFFFFF"/>
                    </a:solidFill>
                  </a:tcPr>
                </a:tc>
                <a:tc hMerge="1">
                  <a:txBody>
                    <a:bodyPr/>
                    <a:lstStyle/>
                    <a:p>
                      <a:pPr marL="171450" indent="-171450" algn="l">
                        <a:buFont typeface="Arial"/>
                        <a:buChar char="•"/>
                      </a:pPr>
                      <a:endParaRPr kumimoji="1" lang="ja-JP" altLang="en-US" sz="900" dirty="0">
                        <a:solidFill>
                          <a:schemeClr val="tx1"/>
                        </a:solidFill>
                      </a:endParaRPr>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rgbClr val="FFFFFF"/>
                    </a:solidFill>
                  </a:tcPr>
                </a:tc>
                <a:tc hMerge="1">
                  <a:txBody>
                    <a:bodyPr/>
                    <a:lstStyle/>
                    <a:p>
                      <a:pPr marL="171450" indent="-171450" algn="l">
                        <a:buFont typeface="Arial"/>
                        <a:buChar char="•"/>
                      </a:pPr>
                      <a:endParaRPr kumimoji="1" lang="ja-JP" altLang="en-US" sz="900" dirty="0">
                        <a:solidFill>
                          <a:schemeClr val="tx1"/>
                        </a:solidFill>
                      </a:endParaRPr>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rgbClr val="FFFFFF"/>
                    </a:solidFill>
                  </a:tcPr>
                </a:tc>
                <a:tc hMerge="1">
                  <a:txBody>
                    <a:bodyPr/>
                    <a:lstStyle/>
                    <a:p>
                      <a:endParaRPr kumimoji="1" lang="ja-JP" altLang="en-US"/>
                    </a:p>
                  </a:txBody>
                  <a:tcPr/>
                </a:tc>
              </a:tr>
            </a:tbl>
          </a:graphicData>
        </a:graphic>
      </p:graphicFrame>
      <p:sp>
        <p:nvSpPr>
          <p:cNvPr id="12" name="角丸四角形吹き出し 11"/>
          <p:cNvSpPr/>
          <p:nvPr/>
        </p:nvSpPr>
        <p:spPr>
          <a:xfrm>
            <a:off x="4442063" y="3885883"/>
            <a:ext cx="420933" cy="310952"/>
          </a:xfrm>
          <a:prstGeom prst="wedgeRoundRectCallout">
            <a:avLst>
              <a:gd name="adj1" fmla="val -95293"/>
              <a:gd name="adj2" fmla="val 1691"/>
              <a:gd name="adj3" fmla="val 16667"/>
            </a:avLst>
          </a:prstGeom>
          <a:solidFill>
            <a:srgbClr val="263B8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grpSp>
        <p:nvGrpSpPr>
          <p:cNvPr id="14" name="図形グループ 13"/>
          <p:cNvGrpSpPr/>
          <p:nvPr/>
        </p:nvGrpSpPr>
        <p:grpSpPr>
          <a:xfrm>
            <a:off x="7535387" y="3747666"/>
            <a:ext cx="573866" cy="493317"/>
            <a:chOff x="5101907" y="2046777"/>
            <a:chExt cx="842498" cy="724243"/>
          </a:xfrm>
        </p:grpSpPr>
        <p:grpSp>
          <p:nvGrpSpPr>
            <p:cNvPr id="15" name="図形グループ 14"/>
            <p:cNvGrpSpPr/>
            <p:nvPr/>
          </p:nvGrpSpPr>
          <p:grpSpPr>
            <a:xfrm>
              <a:off x="5101907" y="2046777"/>
              <a:ext cx="842498" cy="724243"/>
              <a:chOff x="5353176" y="2729030"/>
              <a:chExt cx="1196592" cy="1028636"/>
            </a:xfrm>
          </p:grpSpPr>
          <p:sp>
            <p:nvSpPr>
              <p:cNvPr id="22" name="二等辺三角形 21"/>
              <p:cNvSpPr/>
              <p:nvPr/>
            </p:nvSpPr>
            <p:spPr>
              <a:xfrm>
                <a:off x="5353176" y="2729030"/>
                <a:ext cx="1196592" cy="419851"/>
              </a:xfrm>
              <a:prstGeom prst="triangle">
                <a:avLst/>
              </a:prstGeom>
              <a:solidFill>
                <a:srgbClr val="263B86"/>
              </a:solid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5578849" y="3106897"/>
                <a:ext cx="745246" cy="650769"/>
              </a:xfrm>
              <a:prstGeom prst="rect">
                <a:avLst/>
              </a:prstGeom>
              <a:solidFill>
                <a:srgbClr val="263B86"/>
              </a:solid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16" name="図形グループ 15"/>
            <p:cNvGrpSpPr/>
            <p:nvPr/>
          </p:nvGrpSpPr>
          <p:grpSpPr>
            <a:xfrm>
              <a:off x="5545703" y="2394866"/>
              <a:ext cx="180361" cy="158605"/>
              <a:chOff x="4335130" y="3336417"/>
              <a:chExt cx="1125642" cy="989860"/>
            </a:xfrm>
            <a:solidFill>
              <a:schemeClr val="bg1"/>
            </a:solidFill>
          </p:grpSpPr>
          <p:sp>
            <p:nvSpPr>
              <p:cNvPr id="18" name="正方形/長方形 17"/>
              <p:cNvSpPr/>
              <p:nvPr/>
            </p:nvSpPr>
            <p:spPr>
              <a:xfrm>
                <a:off x="4335130" y="3336417"/>
                <a:ext cx="524714" cy="458194"/>
              </a:xfrm>
              <a:prstGeom prst="rect">
                <a:avLst/>
              </a:prstGeom>
              <a:grp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4936058" y="3336417"/>
                <a:ext cx="524714" cy="458194"/>
              </a:xfrm>
              <a:prstGeom prst="rect">
                <a:avLst/>
              </a:prstGeom>
              <a:grp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4337872" y="3868083"/>
                <a:ext cx="524714" cy="458194"/>
              </a:xfrm>
              <a:prstGeom prst="rect">
                <a:avLst/>
              </a:prstGeom>
              <a:grp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4936058" y="3868083"/>
                <a:ext cx="524714" cy="458194"/>
              </a:xfrm>
              <a:prstGeom prst="rect">
                <a:avLst/>
              </a:prstGeom>
              <a:grp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17" name="正方形/長方形 16"/>
            <p:cNvSpPr/>
            <p:nvPr/>
          </p:nvSpPr>
          <p:spPr>
            <a:xfrm>
              <a:off x="5317224" y="2486084"/>
              <a:ext cx="129521" cy="258581"/>
            </a:xfrm>
            <a:prstGeom prst="rect">
              <a:avLst/>
            </a:prstGeom>
            <a:solidFill>
              <a:schemeClr val="bg1"/>
            </a:solid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cxnSp>
        <p:nvCxnSpPr>
          <p:cNvPr id="28" name="直線矢印コネクタ 27"/>
          <p:cNvCxnSpPr/>
          <p:nvPr/>
        </p:nvCxnSpPr>
        <p:spPr>
          <a:xfrm>
            <a:off x="5017828" y="4046975"/>
            <a:ext cx="509212" cy="0"/>
          </a:xfrm>
          <a:prstGeom prst="straightConnector1">
            <a:avLst/>
          </a:prstGeom>
          <a:ln>
            <a:solidFill>
              <a:schemeClr val="tx2"/>
            </a:solidFill>
            <a:tailEnd type="arrow"/>
          </a:ln>
          <a:effectLst/>
        </p:spPr>
        <p:style>
          <a:lnRef idx="2">
            <a:schemeClr val="accent1"/>
          </a:lnRef>
          <a:fillRef idx="0">
            <a:schemeClr val="accent1"/>
          </a:fillRef>
          <a:effectRef idx="1">
            <a:schemeClr val="accent1"/>
          </a:effectRef>
          <a:fontRef idx="minor">
            <a:schemeClr val="tx1"/>
          </a:fontRef>
        </p:style>
      </p:cxnSp>
      <p:sp>
        <p:nvSpPr>
          <p:cNvPr id="95" name="コンテンツ プレースホルダー 1"/>
          <p:cNvSpPr txBox="1">
            <a:spLocks/>
          </p:cNvSpPr>
          <p:nvPr/>
        </p:nvSpPr>
        <p:spPr>
          <a:xfrm>
            <a:off x="4030760" y="3478605"/>
            <a:ext cx="1123915" cy="208019"/>
          </a:xfrm>
          <a:prstGeom prst="rect">
            <a:avLst/>
          </a:prstGeom>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lgn="ctr">
              <a:buFont typeface="Arial"/>
              <a:buNone/>
            </a:pPr>
            <a:r>
              <a:rPr lang="en-US" altLang="en-US" sz="1000" dirty="0" smtClean="0"/>
              <a:t>ニーズヒアリング</a:t>
            </a:r>
            <a:endParaRPr lang="en-US" altLang="ja-JP" sz="1000" dirty="0" smtClean="0"/>
          </a:p>
        </p:txBody>
      </p:sp>
      <p:sp>
        <p:nvSpPr>
          <p:cNvPr id="96" name="コンテンツ プレースホルダー 1"/>
          <p:cNvSpPr txBox="1">
            <a:spLocks/>
          </p:cNvSpPr>
          <p:nvPr/>
        </p:nvSpPr>
        <p:spPr>
          <a:xfrm>
            <a:off x="5262881" y="3484073"/>
            <a:ext cx="1330960" cy="202551"/>
          </a:xfrm>
          <a:prstGeom prst="rect">
            <a:avLst/>
          </a:prstGeom>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lgn="ctr">
              <a:buFont typeface="Arial"/>
              <a:buNone/>
            </a:pPr>
            <a:r>
              <a:rPr lang="ja-JP" altLang="en-US" sz="1000" dirty="0" smtClean="0"/>
              <a:t>ニーズのビッグデータ</a:t>
            </a:r>
            <a:endParaRPr lang="en-US" altLang="ja-JP" sz="1000" dirty="0" smtClean="0"/>
          </a:p>
        </p:txBody>
      </p:sp>
      <p:sp>
        <p:nvSpPr>
          <p:cNvPr id="97" name="コンテンツ プレースホルダー 1"/>
          <p:cNvSpPr txBox="1">
            <a:spLocks/>
          </p:cNvSpPr>
          <p:nvPr/>
        </p:nvSpPr>
        <p:spPr>
          <a:xfrm>
            <a:off x="6705600" y="3478606"/>
            <a:ext cx="2428240" cy="202285"/>
          </a:xfrm>
          <a:prstGeom prst="rect">
            <a:avLst/>
          </a:prstGeom>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lgn="ctr">
              <a:buFont typeface="Arial"/>
              <a:buNone/>
            </a:pPr>
            <a:r>
              <a:rPr lang="ja-JP" altLang="en-US" sz="1000" dirty="0" smtClean="0"/>
              <a:t>ニーズに基づいた商品開発</a:t>
            </a:r>
            <a:endParaRPr lang="en-US" altLang="ja-JP" sz="1000" dirty="0" smtClean="0"/>
          </a:p>
        </p:txBody>
      </p:sp>
      <p:grpSp>
        <p:nvGrpSpPr>
          <p:cNvPr id="105" name="図形グループ 104"/>
          <p:cNvGrpSpPr/>
          <p:nvPr/>
        </p:nvGrpSpPr>
        <p:grpSpPr>
          <a:xfrm>
            <a:off x="5699402" y="3764933"/>
            <a:ext cx="548937" cy="542692"/>
            <a:chOff x="2976799" y="3565820"/>
            <a:chExt cx="1119688" cy="1106951"/>
          </a:xfrm>
        </p:grpSpPr>
        <p:sp>
          <p:nvSpPr>
            <p:cNvPr id="104" name="円柱 103"/>
            <p:cNvSpPr/>
            <p:nvPr/>
          </p:nvSpPr>
          <p:spPr>
            <a:xfrm>
              <a:off x="2976799" y="3565820"/>
              <a:ext cx="1119688" cy="1106951"/>
            </a:xfrm>
            <a:prstGeom prst="can">
              <a:avLst>
                <a:gd name="adj" fmla="val 21755"/>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4" name="角丸四角形吹き出し 23"/>
            <p:cNvSpPr/>
            <p:nvPr/>
          </p:nvSpPr>
          <p:spPr>
            <a:xfrm>
              <a:off x="3255011" y="3914927"/>
              <a:ext cx="458695" cy="288067"/>
            </a:xfrm>
            <a:prstGeom prst="wedgeRoundRectCallout">
              <a:avLst>
                <a:gd name="adj1" fmla="val -95293"/>
                <a:gd name="adj2" fmla="val 1691"/>
                <a:gd name="adj3" fmla="val 16667"/>
              </a:avLst>
            </a:prstGeom>
            <a:solidFill>
              <a:schemeClr val="tx2">
                <a:lumMod val="40000"/>
                <a:lumOff val="60000"/>
              </a:schemeClr>
            </a:solidFill>
            <a:ln w="190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5" name="角丸四角形吹き出し 24"/>
            <p:cNvSpPr/>
            <p:nvPr/>
          </p:nvSpPr>
          <p:spPr>
            <a:xfrm>
              <a:off x="3546779" y="4114152"/>
              <a:ext cx="458695" cy="288067"/>
            </a:xfrm>
            <a:prstGeom prst="wedgeRoundRectCallout">
              <a:avLst>
                <a:gd name="adj1" fmla="val -95293"/>
                <a:gd name="adj2" fmla="val 1691"/>
                <a:gd name="adj3" fmla="val 16667"/>
              </a:avLst>
            </a:prstGeom>
            <a:solidFill>
              <a:schemeClr val="tx2">
                <a:lumMod val="40000"/>
                <a:lumOff val="60000"/>
              </a:schemeClr>
            </a:solidFill>
            <a:ln w="190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6" name="角丸四角形吹き出し 25"/>
            <p:cNvSpPr/>
            <p:nvPr/>
          </p:nvSpPr>
          <p:spPr>
            <a:xfrm>
              <a:off x="3255011" y="4247764"/>
              <a:ext cx="458695" cy="288067"/>
            </a:xfrm>
            <a:prstGeom prst="wedgeRoundRectCallout">
              <a:avLst>
                <a:gd name="adj1" fmla="val -95293"/>
                <a:gd name="adj2" fmla="val 1691"/>
                <a:gd name="adj3" fmla="val 16667"/>
              </a:avLst>
            </a:prstGeom>
            <a:solidFill>
              <a:schemeClr val="tx2">
                <a:lumMod val="40000"/>
                <a:lumOff val="60000"/>
              </a:schemeClr>
            </a:solidFill>
            <a:ln w="19050"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106" name="コンテンツ プレースホルダー 1"/>
          <p:cNvSpPr txBox="1">
            <a:spLocks/>
          </p:cNvSpPr>
          <p:nvPr/>
        </p:nvSpPr>
        <p:spPr>
          <a:xfrm>
            <a:off x="2672080" y="3484072"/>
            <a:ext cx="1239519" cy="202551"/>
          </a:xfrm>
          <a:prstGeom prst="rect">
            <a:avLst/>
          </a:prstGeom>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lgn="ctr">
              <a:buFont typeface="Arial"/>
              <a:buNone/>
            </a:pPr>
            <a:r>
              <a:rPr lang="ja-JP" altLang="en-US" sz="1000" dirty="0" smtClean="0"/>
              <a:t>ヒアリング項目作成</a:t>
            </a:r>
            <a:endParaRPr lang="en-US" altLang="ja-JP" sz="1000" dirty="0" smtClean="0"/>
          </a:p>
        </p:txBody>
      </p:sp>
      <p:sp>
        <p:nvSpPr>
          <p:cNvPr id="108" name="正方形/長方形 107"/>
          <p:cNvSpPr/>
          <p:nvPr/>
        </p:nvSpPr>
        <p:spPr>
          <a:xfrm>
            <a:off x="3067090" y="3774226"/>
            <a:ext cx="410064" cy="513253"/>
          </a:xfrm>
          <a:prstGeom prst="rect">
            <a:avLst/>
          </a:prstGeom>
          <a:solidFill>
            <a:srgbClr val="263B86"/>
          </a:solidFill>
          <a:ln>
            <a:solidFill>
              <a:srgbClr val="263B8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30" name="正方形/長方形 129"/>
          <p:cNvSpPr/>
          <p:nvPr/>
        </p:nvSpPr>
        <p:spPr>
          <a:xfrm>
            <a:off x="3097078" y="3849178"/>
            <a:ext cx="348522" cy="407649"/>
          </a:xfrm>
          <a:prstGeom prst="rect">
            <a:avLst/>
          </a:prstGeom>
          <a:solidFill>
            <a:schemeClr val="bg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131" name="直線矢印コネクタ 130"/>
          <p:cNvCxnSpPr/>
          <p:nvPr/>
        </p:nvCxnSpPr>
        <p:spPr>
          <a:xfrm>
            <a:off x="3121069" y="3902584"/>
            <a:ext cx="299962" cy="0"/>
          </a:xfrm>
          <a:prstGeom prst="straightConnector1">
            <a:avLst/>
          </a:prstGeom>
          <a:ln w="12700" cmpd="sng">
            <a:solidFill>
              <a:schemeClr val="tx2"/>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34" name="直線矢印コネクタ 133"/>
          <p:cNvCxnSpPr/>
          <p:nvPr/>
        </p:nvCxnSpPr>
        <p:spPr>
          <a:xfrm>
            <a:off x="3121069" y="3951873"/>
            <a:ext cx="299962" cy="0"/>
          </a:xfrm>
          <a:prstGeom prst="straightConnector1">
            <a:avLst/>
          </a:prstGeom>
          <a:ln w="12700" cmpd="sng">
            <a:solidFill>
              <a:schemeClr val="tx2"/>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35" name="直線矢印コネクタ 134"/>
          <p:cNvCxnSpPr/>
          <p:nvPr/>
        </p:nvCxnSpPr>
        <p:spPr>
          <a:xfrm>
            <a:off x="3121069" y="4001162"/>
            <a:ext cx="299962" cy="0"/>
          </a:xfrm>
          <a:prstGeom prst="straightConnector1">
            <a:avLst/>
          </a:prstGeom>
          <a:ln w="12700" cmpd="sng">
            <a:solidFill>
              <a:schemeClr val="tx2"/>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36" name="直線矢印コネクタ 135"/>
          <p:cNvCxnSpPr/>
          <p:nvPr/>
        </p:nvCxnSpPr>
        <p:spPr>
          <a:xfrm>
            <a:off x="3121069" y="4050451"/>
            <a:ext cx="299962" cy="0"/>
          </a:xfrm>
          <a:prstGeom prst="straightConnector1">
            <a:avLst/>
          </a:prstGeom>
          <a:ln w="12700" cmpd="sng">
            <a:solidFill>
              <a:schemeClr val="tx2"/>
            </a:solidFill>
            <a:tailEnd type="none"/>
          </a:ln>
          <a:effectLst/>
        </p:spPr>
        <p:style>
          <a:lnRef idx="2">
            <a:schemeClr val="accent1"/>
          </a:lnRef>
          <a:fillRef idx="0">
            <a:schemeClr val="accent1"/>
          </a:fillRef>
          <a:effectRef idx="1">
            <a:schemeClr val="accent1"/>
          </a:effectRef>
          <a:fontRef idx="minor">
            <a:schemeClr val="tx1"/>
          </a:fontRef>
        </p:style>
      </p:cxnSp>
      <p:cxnSp>
        <p:nvCxnSpPr>
          <p:cNvPr id="137" name="直線矢印コネクタ 136"/>
          <p:cNvCxnSpPr/>
          <p:nvPr/>
        </p:nvCxnSpPr>
        <p:spPr>
          <a:xfrm>
            <a:off x="3121069" y="4099739"/>
            <a:ext cx="299962" cy="0"/>
          </a:xfrm>
          <a:prstGeom prst="straightConnector1">
            <a:avLst/>
          </a:prstGeom>
          <a:ln w="12700" cmpd="sng">
            <a:solidFill>
              <a:schemeClr val="tx2"/>
            </a:solidFill>
            <a:tailEnd type="none"/>
          </a:ln>
          <a:effectLst/>
        </p:spPr>
        <p:style>
          <a:lnRef idx="2">
            <a:schemeClr val="accent1"/>
          </a:lnRef>
          <a:fillRef idx="0">
            <a:schemeClr val="accent1"/>
          </a:fillRef>
          <a:effectRef idx="1">
            <a:schemeClr val="accent1"/>
          </a:effectRef>
          <a:fontRef idx="minor">
            <a:schemeClr val="tx1"/>
          </a:fontRef>
        </p:style>
      </p:cxnSp>
      <p:grpSp>
        <p:nvGrpSpPr>
          <p:cNvPr id="146" name="図形グループ 145"/>
          <p:cNvGrpSpPr/>
          <p:nvPr/>
        </p:nvGrpSpPr>
        <p:grpSpPr>
          <a:xfrm>
            <a:off x="1670287" y="3764933"/>
            <a:ext cx="484683" cy="489983"/>
            <a:chOff x="2253440" y="3341134"/>
            <a:chExt cx="1314577" cy="1328952"/>
          </a:xfrm>
        </p:grpSpPr>
        <p:grpSp>
          <p:nvGrpSpPr>
            <p:cNvPr id="139" name="図形グループ 138"/>
            <p:cNvGrpSpPr/>
            <p:nvPr/>
          </p:nvGrpSpPr>
          <p:grpSpPr>
            <a:xfrm>
              <a:off x="2966304" y="3341134"/>
              <a:ext cx="601713" cy="1206444"/>
              <a:chOff x="1411770" y="2046777"/>
              <a:chExt cx="414610" cy="831303"/>
            </a:xfrm>
            <a:solidFill>
              <a:schemeClr val="tx2"/>
            </a:solidFill>
          </p:grpSpPr>
          <p:sp>
            <p:nvSpPr>
              <p:cNvPr id="140" name="円/楕円 139"/>
              <p:cNvSpPr/>
              <p:nvPr/>
            </p:nvSpPr>
            <p:spPr>
              <a:xfrm>
                <a:off x="1453754" y="2046777"/>
                <a:ext cx="325389" cy="32538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1" name="二等辺三角形 140"/>
              <p:cNvSpPr/>
              <p:nvPr/>
            </p:nvSpPr>
            <p:spPr>
              <a:xfrm>
                <a:off x="1411770" y="2214714"/>
                <a:ext cx="414610" cy="663366"/>
              </a:xfrm>
              <a:prstGeom prst="triangl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9" name="図形グループ 8"/>
            <p:cNvGrpSpPr/>
            <p:nvPr/>
          </p:nvGrpSpPr>
          <p:grpSpPr>
            <a:xfrm>
              <a:off x="2525447" y="3508715"/>
              <a:ext cx="579234" cy="1161371"/>
              <a:chOff x="1411770" y="2046777"/>
              <a:chExt cx="414610" cy="831303"/>
            </a:xfrm>
            <a:solidFill>
              <a:schemeClr val="tx2">
                <a:lumMod val="40000"/>
                <a:lumOff val="60000"/>
              </a:schemeClr>
            </a:solidFill>
          </p:grpSpPr>
          <p:sp>
            <p:nvSpPr>
              <p:cNvPr id="10" name="円/楕円 9"/>
              <p:cNvSpPr/>
              <p:nvPr/>
            </p:nvSpPr>
            <p:spPr>
              <a:xfrm>
                <a:off x="1453754" y="2046777"/>
                <a:ext cx="325389" cy="325389"/>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1" name="二等辺三角形 10"/>
              <p:cNvSpPr/>
              <p:nvPr/>
            </p:nvSpPr>
            <p:spPr>
              <a:xfrm>
                <a:off x="1411770" y="2214714"/>
                <a:ext cx="414610" cy="663366"/>
              </a:xfrm>
              <a:prstGeom prst="triangl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144" name="図形グループ 143"/>
            <p:cNvGrpSpPr/>
            <p:nvPr/>
          </p:nvGrpSpPr>
          <p:grpSpPr>
            <a:xfrm>
              <a:off x="2253440" y="3985235"/>
              <a:ext cx="566256" cy="468733"/>
              <a:chOff x="3999981" y="3699832"/>
              <a:chExt cx="661933" cy="547932"/>
            </a:xfrm>
          </p:grpSpPr>
          <p:sp>
            <p:nvSpPr>
              <p:cNvPr id="142" name="角丸四角形 141"/>
              <p:cNvSpPr/>
              <p:nvPr/>
            </p:nvSpPr>
            <p:spPr>
              <a:xfrm>
                <a:off x="3999981" y="3827287"/>
                <a:ext cx="661933" cy="420477"/>
              </a:xfrm>
              <a:prstGeom prst="roundRect">
                <a:avLst/>
              </a:prstGeom>
              <a:solidFill>
                <a:srgbClr val="263B8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3" name="アーチ 142"/>
              <p:cNvSpPr/>
              <p:nvPr/>
            </p:nvSpPr>
            <p:spPr>
              <a:xfrm>
                <a:off x="4162208" y="3699832"/>
                <a:ext cx="337478" cy="344695"/>
              </a:xfrm>
              <a:prstGeom prst="blockArc">
                <a:avLst/>
              </a:prstGeom>
              <a:solidFill>
                <a:srgbClr val="263B8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grpSp>
      </p:grpSp>
      <p:sp>
        <p:nvSpPr>
          <p:cNvPr id="147" name="コンテンツ プレースホルダー 1"/>
          <p:cNvSpPr txBox="1">
            <a:spLocks/>
          </p:cNvSpPr>
          <p:nvPr/>
        </p:nvSpPr>
        <p:spPr>
          <a:xfrm>
            <a:off x="1371064" y="3475782"/>
            <a:ext cx="1189255" cy="210842"/>
          </a:xfrm>
          <a:prstGeom prst="rect">
            <a:avLst/>
          </a:prstGeom>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lgn="ctr">
              <a:buFont typeface="Arial"/>
              <a:buNone/>
            </a:pPr>
            <a:r>
              <a:rPr lang="ja-JP" altLang="en-US" sz="1000" dirty="0" smtClean="0"/>
              <a:t>基本事項の理解</a:t>
            </a:r>
            <a:endParaRPr lang="en-US" altLang="ja-JP" sz="1000" dirty="0" smtClean="0"/>
          </a:p>
        </p:txBody>
      </p:sp>
      <p:cxnSp>
        <p:nvCxnSpPr>
          <p:cNvPr id="133" name="直線矢印コネクタ 132"/>
          <p:cNvCxnSpPr/>
          <p:nvPr/>
        </p:nvCxnSpPr>
        <p:spPr>
          <a:xfrm>
            <a:off x="3664244" y="4051409"/>
            <a:ext cx="520785" cy="0"/>
          </a:xfrm>
          <a:prstGeom prst="straightConnector1">
            <a:avLst/>
          </a:prstGeom>
          <a:ln>
            <a:solidFill>
              <a:schemeClr val="tx2"/>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45" name="直線矢印コネクタ 144"/>
          <p:cNvCxnSpPr/>
          <p:nvPr/>
        </p:nvCxnSpPr>
        <p:spPr>
          <a:xfrm>
            <a:off x="6350000" y="4051409"/>
            <a:ext cx="1016000" cy="0"/>
          </a:xfrm>
          <a:prstGeom prst="straightConnector1">
            <a:avLst/>
          </a:prstGeom>
          <a:ln>
            <a:solidFill>
              <a:schemeClr val="tx2"/>
            </a:solidFill>
            <a:tailEnd type="arrow"/>
          </a:ln>
          <a:effectLst/>
        </p:spPr>
        <p:style>
          <a:lnRef idx="2">
            <a:schemeClr val="accent1"/>
          </a:lnRef>
          <a:fillRef idx="0">
            <a:schemeClr val="accent1"/>
          </a:fillRef>
          <a:effectRef idx="1">
            <a:schemeClr val="accent1"/>
          </a:effectRef>
          <a:fontRef idx="minor">
            <a:schemeClr val="tx1"/>
          </a:fontRef>
        </p:style>
      </p:cxnSp>
      <p:sp>
        <p:nvSpPr>
          <p:cNvPr id="64" name="テキスト ボックス 63"/>
          <p:cNvSpPr txBox="1"/>
          <p:nvPr/>
        </p:nvSpPr>
        <p:spPr>
          <a:xfrm>
            <a:off x="495300" y="1149059"/>
            <a:ext cx="8915400" cy="390511"/>
          </a:xfrm>
          <a:prstGeom prst="rect">
            <a:avLst/>
          </a:prstGeom>
          <a:noFill/>
          <a:ln w="28575" cmpd="sng">
            <a:solidFill>
              <a:srgbClr val="131D43"/>
            </a:solidFill>
          </a:ln>
        </p:spPr>
        <p:txBody>
          <a:bodyPr wrap="square" rtlCol="0" anchor="ctr">
            <a:noAutofit/>
          </a:bodyPr>
          <a:lstStyle/>
          <a:p>
            <a:r>
              <a:rPr lang="ja-JP" altLang="en-US" sz="1400" dirty="0" smtClean="0"/>
              <a:t>インターン生が建材パーツやインテリアに対する大学生のニーズをデータ化し、商品開発を行った上で</a:t>
            </a:r>
            <a:r>
              <a:rPr lang="en-US" altLang="ja-JP" sz="1400" dirty="0" smtClean="0"/>
              <a:t>SNS</a:t>
            </a:r>
            <a:r>
              <a:rPr lang="ja-JP" altLang="en-US" sz="1400" dirty="0" smtClean="0"/>
              <a:t>で発信する</a:t>
            </a:r>
            <a:endParaRPr lang="en-US" altLang="ja-JP" sz="1400" dirty="0" smtClean="0"/>
          </a:p>
        </p:txBody>
      </p:sp>
      <p:grpSp>
        <p:nvGrpSpPr>
          <p:cNvPr id="70" name="図形グループ 69"/>
          <p:cNvGrpSpPr/>
          <p:nvPr/>
        </p:nvGrpSpPr>
        <p:grpSpPr>
          <a:xfrm>
            <a:off x="495299" y="1620511"/>
            <a:ext cx="3152141" cy="1151878"/>
            <a:chOff x="495300" y="2742842"/>
            <a:chExt cx="1512000" cy="1237292"/>
          </a:xfrm>
        </p:grpSpPr>
        <p:sp>
          <p:nvSpPr>
            <p:cNvPr id="164" name="コンテンツ プレースホルダー 1"/>
            <p:cNvSpPr txBox="1">
              <a:spLocks/>
            </p:cNvSpPr>
            <p:nvPr/>
          </p:nvSpPr>
          <p:spPr>
            <a:xfrm>
              <a:off x="495300" y="2974729"/>
              <a:ext cx="1512000" cy="1005405"/>
            </a:xfrm>
            <a:prstGeom prst="rect">
              <a:avLst/>
            </a:prstGeom>
            <a:solidFill>
              <a:schemeClr val="bg1"/>
            </a:solidFill>
            <a:ln w="19050" cmpd="sng">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buNone/>
              </a:pPr>
              <a:r>
                <a:rPr lang="en-US" altLang="en-US" sz="1000" dirty="0" smtClean="0"/>
                <a:t>大学生が半年間のインターンで、大学生に対して建材パーツ</a:t>
              </a:r>
              <a:r>
                <a:rPr lang="ja-JP" altLang="en-US" sz="1000" dirty="0" smtClean="0"/>
                <a:t>やインテリア</a:t>
              </a:r>
              <a:r>
                <a:rPr lang="en-US" altLang="en-US" sz="1000" dirty="0" smtClean="0"/>
                <a:t>に関するヒアリングを行い、そのデータを整理した上で、ニーズに基づいた商品開発を行う。</a:t>
              </a:r>
              <a:r>
                <a:rPr lang="ja-JP" altLang="en-US" sz="1000" dirty="0" smtClean="0"/>
                <a:t>また、</a:t>
              </a:r>
              <a:r>
                <a:rPr lang="en-US" altLang="en-US" sz="1000" dirty="0" smtClean="0"/>
                <a:t>その流れ</a:t>
              </a:r>
              <a:r>
                <a:rPr lang="ja-JP" altLang="en-US" sz="1000" dirty="0" smtClean="0"/>
                <a:t>を</a:t>
              </a:r>
              <a:r>
                <a:rPr lang="en-US" altLang="en-US" sz="1000" dirty="0" smtClean="0"/>
                <a:t>SNS</a:t>
              </a:r>
              <a:r>
                <a:rPr lang="ja-JP" altLang="en-US" sz="1000" dirty="0" smtClean="0"/>
                <a:t>にて発信し続けることによって、会社の知名度の向上も図る</a:t>
              </a:r>
              <a:endParaRPr lang="en-US" altLang="ja-JP" sz="1000" dirty="0" smtClean="0"/>
            </a:p>
          </p:txBody>
        </p:sp>
        <p:sp>
          <p:nvSpPr>
            <p:cNvPr id="73" name="コンテンツ プレースホルダー 1"/>
            <p:cNvSpPr txBox="1">
              <a:spLocks/>
            </p:cNvSpPr>
            <p:nvPr/>
          </p:nvSpPr>
          <p:spPr>
            <a:xfrm>
              <a:off x="495300" y="2742842"/>
              <a:ext cx="1512000" cy="232017"/>
            </a:xfrm>
            <a:prstGeom prst="rect">
              <a:avLst/>
            </a:prstGeom>
            <a:solidFill>
              <a:schemeClr val="tx2">
                <a:lumMod val="50000"/>
              </a:schemeClr>
            </a:solidFill>
            <a:ln w="19050" cmpd="sng">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lgn="ctr">
                <a:buNone/>
              </a:pPr>
              <a:r>
                <a:rPr lang="ja-JP" altLang="en-US" sz="1000" dirty="0" smtClean="0">
                  <a:solidFill>
                    <a:srgbClr val="FFFFFF"/>
                  </a:solidFill>
                </a:rPr>
                <a:t>概要</a:t>
              </a:r>
              <a:endParaRPr lang="en-US" altLang="ja-JP" sz="1000" dirty="0" smtClean="0">
                <a:solidFill>
                  <a:srgbClr val="FFFFFF"/>
                </a:solidFill>
              </a:endParaRPr>
            </a:p>
          </p:txBody>
        </p:sp>
      </p:grpSp>
      <p:grpSp>
        <p:nvGrpSpPr>
          <p:cNvPr id="75" name="図形グループ 74"/>
          <p:cNvGrpSpPr/>
          <p:nvPr/>
        </p:nvGrpSpPr>
        <p:grpSpPr>
          <a:xfrm>
            <a:off x="7259704" y="1625560"/>
            <a:ext cx="1028931" cy="473114"/>
            <a:chOff x="495300" y="2742842"/>
            <a:chExt cx="1512000" cy="473114"/>
          </a:xfrm>
        </p:grpSpPr>
        <p:sp>
          <p:nvSpPr>
            <p:cNvPr id="76" name="コンテンツ プレースホルダー 1"/>
            <p:cNvSpPr txBox="1">
              <a:spLocks/>
            </p:cNvSpPr>
            <p:nvPr/>
          </p:nvSpPr>
          <p:spPr>
            <a:xfrm>
              <a:off x="495300" y="2960944"/>
              <a:ext cx="1512000" cy="255012"/>
            </a:xfrm>
            <a:prstGeom prst="rect">
              <a:avLst/>
            </a:prstGeom>
            <a:solidFill>
              <a:schemeClr val="bg1"/>
            </a:solidFill>
            <a:ln w="19050" cmpd="sng">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lgn="ctr">
                <a:buNone/>
              </a:pPr>
              <a:r>
                <a:rPr lang="en-US" altLang="ja-JP" sz="1000" dirty="0" smtClean="0"/>
                <a:t>1</a:t>
              </a:r>
              <a:r>
                <a:rPr lang="ja-JP" altLang="en-US" sz="1000" dirty="0" smtClean="0"/>
                <a:t>人</a:t>
              </a:r>
              <a:endParaRPr lang="en-US" altLang="ja-JP" sz="1000" dirty="0" smtClean="0"/>
            </a:p>
          </p:txBody>
        </p:sp>
        <p:sp>
          <p:nvSpPr>
            <p:cNvPr id="77" name="コンテンツ プレースホルダー 1"/>
            <p:cNvSpPr txBox="1">
              <a:spLocks/>
            </p:cNvSpPr>
            <p:nvPr/>
          </p:nvSpPr>
          <p:spPr>
            <a:xfrm>
              <a:off x="495300" y="2742842"/>
              <a:ext cx="1512000" cy="218102"/>
            </a:xfrm>
            <a:prstGeom prst="rect">
              <a:avLst/>
            </a:prstGeom>
            <a:solidFill>
              <a:schemeClr val="tx2">
                <a:lumMod val="50000"/>
              </a:schemeClr>
            </a:solidFill>
            <a:ln w="19050" cmpd="sng">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lgn="ctr">
                <a:buNone/>
              </a:pPr>
              <a:r>
                <a:rPr lang="ja-JP" altLang="en-US" sz="1000" dirty="0" smtClean="0">
                  <a:solidFill>
                    <a:srgbClr val="FFFFFF"/>
                  </a:solidFill>
                </a:rPr>
                <a:t>人数</a:t>
              </a:r>
              <a:endParaRPr lang="en-US" altLang="ja-JP" sz="1000" dirty="0" smtClean="0">
                <a:solidFill>
                  <a:srgbClr val="FFFFFF"/>
                </a:solidFill>
              </a:endParaRPr>
            </a:p>
          </p:txBody>
        </p:sp>
      </p:grpSp>
      <p:grpSp>
        <p:nvGrpSpPr>
          <p:cNvPr id="78" name="図形グループ 77"/>
          <p:cNvGrpSpPr/>
          <p:nvPr/>
        </p:nvGrpSpPr>
        <p:grpSpPr>
          <a:xfrm>
            <a:off x="8381769" y="1620510"/>
            <a:ext cx="1028931" cy="473114"/>
            <a:chOff x="495300" y="2742842"/>
            <a:chExt cx="1512000" cy="473114"/>
          </a:xfrm>
        </p:grpSpPr>
        <p:sp>
          <p:nvSpPr>
            <p:cNvPr id="79" name="コンテンツ プレースホルダー 1"/>
            <p:cNvSpPr txBox="1">
              <a:spLocks/>
            </p:cNvSpPr>
            <p:nvPr/>
          </p:nvSpPr>
          <p:spPr>
            <a:xfrm>
              <a:off x="495300" y="2958722"/>
              <a:ext cx="1512000" cy="257234"/>
            </a:xfrm>
            <a:prstGeom prst="rect">
              <a:avLst/>
            </a:prstGeom>
            <a:solidFill>
              <a:schemeClr val="bg1"/>
            </a:solidFill>
            <a:ln w="19050" cmpd="sng">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lgn="ctr">
                <a:buNone/>
              </a:pPr>
              <a:r>
                <a:rPr lang="ja-JP" altLang="en-US" sz="1000" dirty="0" smtClean="0"/>
                <a:t>半年</a:t>
              </a:r>
              <a:endParaRPr lang="en-US" altLang="ja-JP" sz="1000" dirty="0" smtClean="0"/>
            </a:p>
          </p:txBody>
        </p:sp>
        <p:sp>
          <p:nvSpPr>
            <p:cNvPr id="80" name="コンテンツ プレースホルダー 1"/>
            <p:cNvSpPr txBox="1">
              <a:spLocks/>
            </p:cNvSpPr>
            <p:nvPr/>
          </p:nvSpPr>
          <p:spPr>
            <a:xfrm>
              <a:off x="495300" y="2742842"/>
              <a:ext cx="1512000" cy="218102"/>
            </a:xfrm>
            <a:prstGeom prst="rect">
              <a:avLst/>
            </a:prstGeom>
            <a:solidFill>
              <a:schemeClr val="tx2">
                <a:lumMod val="50000"/>
              </a:schemeClr>
            </a:solidFill>
            <a:ln w="19050" cmpd="sng">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lgn="ctr">
                <a:buNone/>
              </a:pPr>
              <a:r>
                <a:rPr lang="ja-JP" altLang="en-US" sz="1000" dirty="0" smtClean="0">
                  <a:solidFill>
                    <a:srgbClr val="FFFFFF"/>
                  </a:solidFill>
                </a:rPr>
                <a:t>期間</a:t>
              </a:r>
              <a:endParaRPr lang="en-US" altLang="ja-JP" sz="1000" dirty="0" smtClean="0">
                <a:solidFill>
                  <a:srgbClr val="FFFFFF"/>
                </a:solidFill>
              </a:endParaRPr>
            </a:p>
          </p:txBody>
        </p:sp>
      </p:grpSp>
      <p:grpSp>
        <p:nvGrpSpPr>
          <p:cNvPr id="81" name="図形グループ 80"/>
          <p:cNvGrpSpPr/>
          <p:nvPr/>
        </p:nvGrpSpPr>
        <p:grpSpPr>
          <a:xfrm>
            <a:off x="3778628" y="1620510"/>
            <a:ext cx="3353691" cy="1151880"/>
            <a:chOff x="495300" y="2742842"/>
            <a:chExt cx="1512000" cy="1166102"/>
          </a:xfrm>
        </p:grpSpPr>
        <p:sp>
          <p:nvSpPr>
            <p:cNvPr id="82" name="コンテンツ プレースホルダー 1"/>
            <p:cNvSpPr txBox="1">
              <a:spLocks/>
            </p:cNvSpPr>
            <p:nvPr/>
          </p:nvSpPr>
          <p:spPr>
            <a:xfrm>
              <a:off x="495300" y="2961388"/>
              <a:ext cx="1512000" cy="947556"/>
            </a:xfrm>
            <a:prstGeom prst="rect">
              <a:avLst/>
            </a:prstGeom>
            <a:solidFill>
              <a:schemeClr val="bg1"/>
            </a:solidFill>
            <a:ln w="19050" cmpd="sng">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182563" indent="-182563"/>
              <a:r>
                <a:rPr lang="ja-JP" altLang="en-US" sz="1000" dirty="0" smtClean="0"/>
                <a:t>現在の大学生のニーズを正確に捉えることによって</a:t>
              </a:r>
              <a:r>
                <a:rPr lang="en-US" altLang="ja-JP" sz="1000" dirty="0" smtClean="0"/>
                <a:t>3〜5</a:t>
              </a:r>
              <a:r>
                <a:rPr lang="ja-JP" altLang="en-US" sz="1000" dirty="0" smtClean="0"/>
                <a:t>年後以内に確実に需要がある商品を開発する</a:t>
              </a:r>
              <a:endParaRPr lang="en-US" altLang="ja-JP" sz="1000" dirty="0" smtClean="0"/>
            </a:p>
            <a:p>
              <a:pPr marL="182563" indent="-182563"/>
              <a:r>
                <a:rPr lang="ja-JP" altLang="en-US" sz="1000" dirty="0" smtClean="0"/>
                <a:t>データを整理し、ビッグデータ</a:t>
              </a:r>
              <a:r>
                <a:rPr lang="ja-JP" altLang="ja-JP" sz="1000" baseline="30000" dirty="0"/>
                <a:t>1</a:t>
              </a:r>
              <a:r>
                <a:rPr lang="en-US" altLang="ja-JP" sz="1000" baseline="30000" dirty="0" smtClean="0"/>
                <a:t>)</a:t>
              </a:r>
              <a:r>
                <a:rPr lang="ja-JP" altLang="en-US" sz="1000" dirty="0" smtClean="0"/>
                <a:t>として保管するシステムを構築する</a:t>
              </a:r>
              <a:endParaRPr lang="en-US" altLang="ja-JP" sz="1000" dirty="0" smtClean="0"/>
            </a:p>
            <a:p>
              <a:pPr marL="182563" indent="-182563"/>
              <a:r>
                <a:rPr lang="ja-JP" altLang="ja-JP" sz="1000" dirty="0" smtClean="0"/>
                <a:t>S</a:t>
              </a:r>
              <a:r>
                <a:rPr lang="en-US" altLang="ja-JP" sz="1000" dirty="0" smtClean="0"/>
                <a:t>NS</a:t>
              </a:r>
              <a:r>
                <a:rPr lang="ja-JP" altLang="en-US" sz="1000" dirty="0" smtClean="0"/>
                <a:t>での発信によって会社の知名度を向上させる</a:t>
              </a:r>
              <a:endParaRPr lang="en-US" altLang="ja-JP" sz="1000" dirty="0" smtClean="0"/>
            </a:p>
            <a:p>
              <a:pPr marL="182563" indent="-182563"/>
              <a:endParaRPr lang="en-US" altLang="ja-JP" sz="1000" dirty="0" smtClean="0"/>
            </a:p>
          </p:txBody>
        </p:sp>
        <p:sp>
          <p:nvSpPr>
            <p:cNvPr id="83" name="コンテンツ プレースホルダー 1"/>
            <p:cNvSpPr txBox="1">
              <a:spLocks/>
            </p:cNvSpPr>
            <p:nvPr/>
          </p:nvSpPr>
          <p:spPr>
            <a:xfrm>
              <a:off x="495300" y="2742842"/>
              <a:ext cx="1512000" cy="218546"/>
            </a:xfrm>
            <a:prstGeom prst="rect">
              <a:avLst/>
            </a:prstGeom>
            <a:solidFill>
              <a:schemeClr val="tx2">
                <a:lumMod val="50000"/>
              </a:schemeClr>
            </a:solidFill>
            <a:ln w="19050" cmpd="sng">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lgn="ctr">
                <a:buNone/>
              </a:pPr>
              <a:r>
                <a:rPr lang="ja-JP" altLang="en-US" sz="1000" dirty="0" smtClean="0">
                  <a:solidFill>
                    <a:srgbClr val="FFFFFF"/>
                  </a:solidFill>
                </a:rPr>
                <a:t>期待される効果</a:t>
              </a:r>
              <a:endParaRPr lang="en-US" altLang="ja-JP" sz="1000" dirty="0" smtClean="0">
                <a:solidFill>
                  <a:srgbClr val="FFFFFF"/>
                </a:solidFill>
              </a:endParaRPr>
            </a:p>
          </p:txBody>
        </p:sp>
      </p:grpSp>
      <p:cxnSp>
        <p:nvCxnSpPr>
          <p:cNvPr id="100" name="直線矢印コネクタ 99"/>
          <p:cNvCxnSpPr/>
          <p:nvPr/>
        </p:nvCxnSpPr>
        <p:spPr>
          <a:xfrm>
            <a:off x="2371047" y="4051409"/>
            <a:ext cx="520785" cy="0"/>
          </a:xfrm>
          <a:prstGeom prst="straightConnector1">
            <a:avLst/>
          </a:prstGeom>
          <a:ln>
            <a:solidFill>
              <a:schemeClr val="tx2"/>
            </a:solidFill>
            <a:tailEnd type="arrow"/>
          </a:ln>
          <a:effectLst/>
        </p:spPr>
        <p:style>
          <a:lnRef idx="2">
            <a:schemeClr val="accent1"/>
          </a:lnRef>
          <a:fillRef idx="0">
            <a:schemeClr val="accent1"/>
          </a:fillRef>
          <a:effectRef idx="1">
            <a:schemeClr val="accent1"/>
          </a:effectRef>
          <a:fontRef idx="minor">
            <a:schemeClr val="tx1"/>
          </a:fontRef>
        </p:style>
      </p:cxnSp>
      <p:sp>
        <p:nvSpPr>
          <p:cNvPr id="118" name="コンテンツ プレースホルダー 1"/>
          <p:cNvSpPr txBox="1">
            <a:spLocks/>
          </p:cNvSpPr>
          <p:nvPr/>
        </p:nvSpPr>
        <p:spPr>
          <a:xfrm>
            <a:off x="1371161" y="4338105"/>
            <a:ext cx="7762679" cy="208019"/>
          </a:xfrm>
          <a:prstGeom prst="rect">
            <a:avLst/>
          </a:prstGeom>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lgn="ctr">
              <a:buFont typeface="Arial"/>
              <a:buNone/>
            </a:pPr>
            <a:r>
              <a:rPr lang="en-US" altLang="en-US" sz="1000" dirty="0" smtClean="0"/>
              <a:t>SNS</a:t>
            </a:r>
            <a:r>
              <a:rPr lang="ja-JP" altLang="en-US" sz="1000" dirty="0" smtClean="0"/>
              <a:t>での発信</a:t>
            </a:r>
            <a:endParaRPr lang="en-US" altLang="ja-JP" sz="1000" dirty="0" smtClean="0"/>
          </a:p>
        </p:txBody>
      </p:sp>
      <p:sp>
        <p:nvSpPr>
          <p:cNvPr id="72" name="コンテンツ プレースホルダー 4"/>
          <p:cNvSpPr>
            <a:spLocks noGrp="1"/>
          </p:cNvSpPr>
          <p:nvPr>
            <p:ph idx="13"/>
          </p:nvPr>
        </p:nvSpPr>
        <p:spPr>
          <a:xfrm>
            <a:off x="495300" y="6257174"/>
            <a:ext cx="5784332" cy="491873"/>
          </a:xfrm>
        </p:spPr>
        <p:txBody>
          <a:bodyPr/>
          <a:lstStyle/>
          <a:p>
            <a:r>
              <a:rPr lang="en-US" altLang="ja-JP" dirty="0" smtClean="0"/>
              <a:t>1</a:t>
            </a:r>
            <a:r>
              <a:rPr lang="ja-JP" altLang="en-US" dirty="0" smtClean="0"/>
              <a:t>）　ビッグデータは通例</a:t>
            </a:r>
            <a:r>
              <a:rPr lang="ja-JP" altLang="en-US" dirty="0"/>
              <a:t>数十テラバイトから数</a:t>
            </a:r>
            <a:r>
              <a:rPr lang="ja-JP" altLang="en-US" dirty="0" smtClean="0"/>
              <a:t>ペタバイトに及ぶと考えられることが多いが、ビッグデータとはデータの分析の方法を指すとの見解もある</a:t>
            </a:r>
            <a:endParaRPr lang="en-US" altLang="ja-JP" dirty="0" smtClean="0"/>
          </a:p>
          <a:p>
            <a:r>
              <a:rPr lang="en-US" altLang="ja-JP" dirty="0" smtClean="0"/>
              <a:t>2</a:t>
            </a:r>
            <a:r>
              <a:rPr kumimoji="1" lang="en-US" altLang="ja-JP" dirty="0" smtClean="0"/>
              <a:t>)</a:t>
            </a:r>
            <a:r>
              <a:rPr kumimoji="1" lang="ja-JP" altLang="en-US" dirty="0" smtClean="0"/>
              <a:t>　インターン生採用費用：「仲介業者：</a:t>
            </a:r>
            <a:r>
              <a:rPr kumimoji="1" lang="en-US" altLang="ja-JP" dirty="0" smtClean="0"/>
              <a:t>30</a:t>
            </a:r>
            <a:r>
              <a:rPr kumimoji="1" lang="ja-JP" altLang="en-US" dirty="0" smtClean="0"/>
              <a:t>万</a:t>
            </a:r>
            <a:r>
              <a:rPr kumimoji="1" lang="en-US" altLang="ja-JP" dirty="0" smtClean="0"/>
              <a:t>〜60</a:t>
            </a:r>
            <a:r>
              <a:rPr kumimoji="1" lang="ja-JP" altLang="en-US" dirty="0" smtClean="0"/>
              <a:t>万」＋「インターン生への活動支援金</a:t>
            </a:r>
            <a:r>
              <a:rPr lang="ja-JP" altLang="en-US" dirty="0" smtClean="0"/>
              <a:t>：</a:t>
            </a:r>
            <a:r>
              <a:rPr lang="en-US" altLang="ja-JP" dirty="0" smtClean="0"/>
              <a:t>30</a:t>
            </a:r>
            <a:r>
              <a:rPr lang="ja-JP" altLang="en-US" dirty="0" smtClean="0"/>
              <a:t>万」＋「交通費その他：</a:t>
            </a:r>
            <a:r>
              <a:rPr lang="en-US" altLang="ja-JP" dirty="0" smtClean="0"/>
              <a:t>10</a:t>
            </a:r>
            <a:r>
              <a:rPr lang="ja-JP" altLang="en-US" dirty="0" smtClean="0"/>
              <a:t>万」</a:t>
            </a:r>
            <a:endParaRPr kumimoji="1" lang="ja-JP" altLang="en-US" dirty="0"/>
          </a:p>
        </p:txBody>
      </p:sp>
      <p:grpSp>
        <p:nvGrpSpPr>
          <p:cNvPr id="74" name="図形グループ 73"/>
          <p:cNvGrpSpPr/>
          <p:nvPr/>
        </p:nvGrpSpPr>
        <p:grpSpPr>
          <a:xfrm>
            <a:off x="8383061" y="2150444"/>
            <a:ext cx="1028931" cy="621944"/>
            <a:chOff x="495300" y="2742842"/>
            <a:chExt cx="1512000" cy="621944"/>
          </a:xfrm>
        </p:grpSpPr>
        <p:sp>
          <p:nvSpPr>
            <p:cNvPr id="84" name="コンテンツ プレースホルダー 1"/>
            <p:cNvSpPr txBox="1">
              <a:spLocks/>
            </p:cNvSpPr>
            <p:nvPr/>
          </p:nvSpPr>
          <p:spPr>
            <a:xfrm>
              <a:off x="495300" y="2960943"/>
              <a:ext cx="1512000" cy="403843"/>
            </a:xfrm>
            <a:prstGeom prst="rect">
              <a:avLst/>
            </a:prstGeom>
            <a:solidFill>
              <a:schemeClr val="bg1"/>
            </a:solidFill>
            <a:ln w="19050" cmpd="sng">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lgn="ctr">
                <a:buNone/>
              </a:pPr>
              <a:r>
                <a:rPr lang="en-US" altLang="en-US" sz="1000" dirty="0" smtClean="0"/>
                <a:t>70</a:t>
              </a:r>
              <a:r>
                <a:rPr lang="en-US" altLang="ja-JP" sz="1000" dirty="0" smtClean="0"/>
                <a:t>〜100</a:t>
              </a:r>
              <a:r>
                <a:rPr lang="ja-JP" altLang="en-US" sz="1000" dirty="0" smtClean="0"/>
                <a:t>万円</a:t>
              </a:r>
              <a:endParaRPr lang="en-US" altLang="ja-JP" sz="1000" dirty="0" smtClean="0"/>
            </a:p>
          </p:txBody>
        </p:sp>
        <p:sp>
          <p:nvSpPr>
            <p:cNvPr id="85" name="コンテンツ プレースホルダー 1"/>
            <p:cNvSpPr txBox="1">
              <a:spLocks/>
            </p:cNvSpPr>
            <p:nvPr/>
          </p:nvSpPr>
          <p:spPr>
            <a:xfrm>
              <a:off x="495300" y="2742842"/>
              <a:ext cx="1512000" cy="218102"/>
            </a:xfrm>
            <a:prstGeom prst="rect">
              <a:avLst/>
            </a:prstGeom>
            <a:solidFill>
              <a:schemeClr val="tx2">
                <a:lumMod val="50000"/>
              </a:schemeClr>
            </a:solidFill>
            <a:ln w="19050" cmpd="sng">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lgn="ctr">
                <a:buNone/>
              </a:pPr>
              <a:r>
                <a:rPr lang="ja-JP" altLang="en-US" sz="1000" dirty="0" smtClean="0">
                  <a:solidFill>
                    <a:srgbClr val="FFFFFF"/>
                  </a:solidFill>
                </a:rPr>
                <a:t>費用</a:t>
              </a:r>
              <a:r>
                <a:rPr lang="en-US" altLang="ja-JP" sz="1000" baseline="30000" dirty="0">
                  <a:solidFill>
                    <a:srgbClr val="FFFFFF"/>
                  </a:solidFill>
                </a:rPr>
                <a:t>2</a:t>
              </a:r>
              <a:r>
                <a:rPr lang="en-US" altLang="ja-JP" sz="1000" baseline="30000" dirty="0" smtClean="0">
                  <a:solidFill>
                    <a:srgbClr val="FFFFFF"/>
                  </a:solidFill>
                </a:rPr>
                <a:t>)</a:t>
              </a:r>
            </a:p>
          </p:txBody>
        </p:sp>
      </p:grpSp>
      <p:grpSp>
        <p:nvGrpSpPr>
          <p:cNvPr id="86" name="図形グループ 85"/>
          <p:cNvGrpSpPr/>
          <p:nvPr/>
        </p:nvGrpSpPr>
        <p:grpSpPr>
          <a:xfrm>
            <a:off x="7259704" y="2159811"/>
            <a:ext cx="1028931" cy="612578"/>
            <a:chOff x="495300" y="2742842"/>
            <a:chExt cx="1512000" cy="612578"/>
          </a:xfrm>
        </p:grpSpPr>
        <p:sp>
          <p:nvSpPr>
            <p:cNvPr id="87" name="コンテンツ プレースホルダー 1"/>
            <p:cNvSpPr txBox="1">
              <a:spLocks/>
            </p:cNvSpPr>
            <p:nvPr/>
          </p:nvSpPr>
          <p:spPr>
            <a:xfrm>
              <a:off x="495300" y="2960944"/>
              <a:ext cx="1512000" cy="394476"/>
            </a:xfrm>
            <a:prstGeom prst="rect">
              <a:avLst/>
            </a:prstGeom>
            <a:solidFill>
              <a:schemeClr val="bg1"/>
            </a:solidFill>
            <a:ln w="19050" cmpd="sng">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lgn="ctr">
                <a:buNone/>
              </a:pPr>
              <a:r>
                <a:rPr lang="en-US" altLang="en-US" sz="1000" dirty="0" smtClean="0"/>
                <a:t>特になし</a:t>
              </a:r>
              <a:endParaRPr lang="en-US" altLang="ja-JP" sz="1000" dirty="0" smtClean="0"/>
            </a:p>
          </p:txBody>
        </p:sp>
        <p:sp>
          <p:nvSpPr>
            <p:cNvPr id="94" name="コンテンツ プレースホルダー 1"/>
            <p:cNvSpPr txBox="1">
              <a:spLocks/>
            </p:cNvSpPr>
            <p:nvPr/>
          </p:nvSpPr>
          <p:spPr>
            <a:xfrm>
              <a:off x="495300" y="2742842"/>
              <a:ext cx="1512000" cy="218102"/>
            </a:xfrm>
            <a:prstGeom prst="rect">
              <a:avLst/>
            </a:prstGeom>
            <a:solidFill>
              <a:schemeClr val="tx2">
                <a:lumMod val="50000"/>
              </a:schemeClr>
            </a:solidFill>
            <a:ln w="19050" cmpd="sng">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lgn="ctr">
                <a:buNone/>
              </a:pPr>
              <a:r>
                <a:rPr lang="ja-JP" altLang="en-US" sz="1000" dirty="0" smtClean="0">
                  <a:solidFill>
                    <a:srgbClr val="FFFFFF"/>
                  </a:solidFill>
                </a:rPr>
                <a:t>専攻</a:t>
              </a:r>
              <a:endParaRPr lang="en-US" altLang="ja-JP" sz="1000" dirty="0" smtClean="0">
                <a:solidFill>
                  <a:srgbClr val="FFFFFF"/>
                </a:solidFill>
              </a:endParaRPr>
            </a:p>
          </p:txBody>
        </p:sp>
      </p:grpSp>
    </p:spTree>
    <p:extLst>
      <p:ext uri="{BB962C8B-B14F-4D97-AF65-F5344CB8AC3E}">
        <p14:creationId xmlns:p14="http://schemas.microsoft.com/office/powerpoint/2010/main" val="385051052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プロジェクト</a:t>
            </a:r>
            <a:r>
              <a:rPr kumimoji="1" lang="en-US" altLang="ja-JP" dirty="0" smtClean="0"/>
              <a:t>1</a:t>
            </a:r>
            <a:r>
              <a:rPr kumimoji="1" lang="ja-JP" altLang="en-US" dirty="0" smtClean="0"/>
              <a:t>（</a:t>
            </a:r>
            <a:r>
              <a:rPr lang="ja-JP" altLang="en-US" dirty="0" smtClean="0"/>
              <a:t>期待される効果</a:t>
            </a:r>
            <a:r>
              <a:rPr kumimoji="1" lang="ja-JP" altLang="en-US" dirty="0" smtClean="0"/>
              <a:t>）</a:t>
            </a:r>
            <a:endParaRPr kumimoji="1" lang="ja-JP" altLang="en-US" dirty="0"/>
          </a:p>
        </p:txBody>
      </p:sp>
      <p:grpSp>
        <p:nvGrpSpPr>
          <p:cNvPr id="81" name="図形グループ 80"/>
          <p:cNvGrpSpPr/>
          <p:nvPr/>
        </p:nvGrpSpPr>
        <p:grpSpPr>
          <a:xfrm>
            <a:off x="2025831" y="1194248"/>
            <a:ext cx="5846507" cy="863019"/>
            <a:chOff x="495300" y="2742842"/>
            <a:chExt cx="1385171" cy="873675"/>
          </a:xfrm>
        </p:grpSpPr>
        <p:sp>
          <p:nvSpPr>
            <p:cNvPr id="82" name="コンテンツ プレースホルダー 1"/>
            <p:cNvSpPr txBox="1">
              <a:spLocks/>
            </p:cNvSpPr>
            <p:nvPr/>
          </p:nvSpPr>
          <p:spPr>
            <a:xfrm>
              <a:off x="495300" y="2961389"/>
              <a:ext cx="1385171" cy="655128"/>
            </a:xfrm>
            <a:prstGeom prst="rect">
              <a:avLst/>
            </a:prstGeom>
            <a:solidFill>
              <a:schemeClr val="bg1"/>
            </a:solidFill>
            <a:ln w="19050" cmpd="sng">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182563" indent="-182563"/>
              <a:r>
                <a:rPr lang="ja-JP" altLang="en-US" sz="1000" dirty="0" smtClean="0"/>
                <a:t>現在の大学生のニーズを正確に捉えることによって</a:t>
              </a:r>
              <a:r>
                <a:rPr lang="en-US" altLang="ja-JP" sz="1000" dirty="0" smtClean="0"/>
                <a:t>3〜5</a:t>
              </a:r>
              <a:r>
                <a:rPr lang="ja-JP" altLang="en-US" sz="1000" dirty="0" smtClean="0"/>
                <a:t>年後以内に確実に需要がある商品を開発する</a:t>
              </a:r>
              <a:endParaRPr lang="en-US" altLang="ja-JP" sz="1000" dirty="0" smtClean="0"/>
            </a:p>
            <a:p>
              <a:pPr marL="182563" indent="-182563"/>
              <a:r>
                <a:rPr lang="ja-JP" altLang="en-US" sz="1000" dirty="0" smtClean="0"/>
                <a:t>データを整理し、ビッグデータとして保管するシステムを構築する</a:t>
              </a:r>
              <a:endParaRPr lang="en-US" altLang="ja-JP" sz="1000" dirty="0" smtClean="0"/>
            </a:p>
            <a:p>
              <a:pPr marL="182563" indent="-182563"/>
              <a:r>
                <a:rPr lang="ja-JP" altLang="ja-JP" sz="1000" dirty="0" smtClean="0"/>
                <a:t>S</a:t>
              </a:r>
              <a:r>
                <a:rPr lang="en-US" altLang="ja-JP" sz="1000" dirty="0" smtClean="0"/>
                <a:t>NS</a:t>
              </a:r>
              <a:r>
                <a:rPr lang="ja-JP" altLang="en-US" sz="1000" dirty="0" smtClean="0"/>
                <a:t>での発信によって会社の知名度を向上させる</a:t>
              </a:r>
              <a:endParaRPr lang="en-US" altLang="ja-JP" sz="1000" dirty="0" smtClean="0"/>
            </a:p>
            <a:p>
              <a:pPr marL="182563" indent="-182563"/>
              <a:endParaRPr lang="en-US" altLang="ja-JP" sz="1000" dirty="0" smtClean="0"/>
            </a:p>
          </p:txBody>
        </p:sp>
        <p:sp>
          <p:nvSpPr>
            <p:cNvPr id="83" name="コンテンツ プレースホルダー 1"/>
            <p:cNvSpPr txBox="1">
              <a:spLocks/>
            </p:cNvSpPr>
            <p:nvPr/>
          </p:nvSpPr>
          <p:spPr>
            <a:xfrm>
              <a:off x="495300" y="2742842"/>
              <a:ext cx="1385171" cy="218546"/>
            </a:xfrm>
            <a:prstGeom prst="rect">
              <a:avLst/>
            </a:prstGeom>
            <a:solidFill>
              <a:schemeClr val="tx2">
                <a:lumMod val="50000"/>
              </a:schemeClr>
            </a:solidFill>
            <a:ln w="19050" cmpd="sng">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lgn="ctr">
                <a:buNone/>
              </a:pPr>
              <a:r>
                <a:rPr lang="ja-JP" altLang="en-US" sz="1000" dirty="0" smtClean="0">
                  <a:solidFill>
                    <a:srgbClr val="FFFFFF"/>
                  </a:solidFill>
                </a:rPr>
                <a:t>期待される効果</a:t>
              </a:r>
              <a:endParaRPr lang="en-US" altLang="ja-JP" sz="1000" dirty="0" smtClean="0">
                <a:solidFill>
                  <a:srgbClr val="FFFFFF"/>
                </a:solidFill>
              </a:endParaRPr>
            </a:p>
          </p:txBody>
        </p:sp>
      </p:grpSp>
      <p:sp>
        <p:nvSpPr>
          <p:cNvPr id="72" name="コンテンツ プレースホルダー 4"/>
          <p:cNvSpPr>
            <a:spLocks noGrp="1"/>
          </p:cNvSpPr>
          <p:nvPr>
            <p:ph idx="13"/>
          </p:nvPr>
        </p:nvSpPr>
        <p:spPr>
          <a:xfrm>
            <a:off x="495300" y="6152214"/>
            <a:ext cx="5784332" cy="705786"/>
          </a:xfrm>
        </p:spPr>
        <p:txBody>
          <a:bodyPr/>
          <a:lstStyle/>
          <a:p>
            <a:pPr marL="228600" indent="-228600">
              <a:buAutoNum type="arabicParenR"/>
            </a:pPr>
            <a:r>
              <a:rPr kumimoji="1" lang="ja-JP" altLang="en-US" dirty="0" smtClean="0"/>
              <a:t>富士通総研　</a:t>
            </a:r>
            <a:r>
              <a:rPr lang="en-US" altLang="ja-JP" dirty="0">
                <a:hlinkClick r:id="rId2"/>
              </a:rPr>
              <a:t>http://www.fujitsu.com/jp/group/fri/businesstopics/bigdata</a:t>
            </a:r>
            <a:r>
              <a:rPr lang="en-US" altLang="ja-JP" dirty="0" smtClean="0">
                <a:hlinkClick r:id="rId2"/>
              </a:rPr>
              <a:t>/</a:t>
            </a:r>
            <a:endParaRPr lang="en-US" altLang="ja-JP" dirty="0" smtClean="0"/>
          </a:p>
          <a:p>
            <a:pPr marL="228600" indent="-228600">
              <a:buAutoNum type="arabicParenR"/>
            </a:pPr>
            <a:r>
              <a:rPr kumimoji="1" lang="en-US" altLang="ja-JP" dirty="0" smtClean="0"/>
              <a:t>NTT</a:t>
            </a:r>
            <a:r>
              <a:rPr kumimoji="1" lang="ja-JP" altLang="en-US" dirty="0" smtClean="0"/>
              <a:t>データ　先端技術株式会社　</a:t>
            </a:r>
            <a:r>
              <a:rPr lang="en-US" altLang="ja-JP" dirty="0">
                <a:hlinkClick r:id="rId3"/>
              </a:rPr>
              <a:t>http://www.intellilink.co.jp/article/column/bigdata02.</a:t>
            </a:r>
            <a:r>
              <a:rPr lang="en-US" altLang="ja-JP" dirty="0" smtClean="0">
                <a:hlinkClick r:id="rId3"/>
              </a:rPr>
              <a:t>html</a:t>
            </a:r>
            <a:endParaRPr lang="en-US" altLang="ja-JP" dirty="0" smtClean="0"/>
          </a:p>
          <a:p>
            <a:pPr marL="228600" indent="-228600">
              <a:buAutoNum type="arabicParenR"/>
            </a:pPr>
            <a:r>
              <a:rPr lang="en-US" altLang="ja-JP" dirty="0" smtClean="0"/>
              <a:t>ICT</a:t>
            </a:r>
            <a:r>
              <a:rPr lang="ja-JP" altLang="en-US" dirty="0" smtClean="0"/>
              <a:t>総研　</a:t>
            </a:r>
            <a:r>
              <a:rPr lang="de-DE" altLang="ja-JP" dirty="0">
                <a:hlinkClick r:id="rId4"/>
              </a:rPr>
              <a:t>http://ictr.co.jp/report/20150729000088-2.</a:t>
            </a:r>
            <a:r>
              <a:rPr lang="de-DE" altLang="ja-JP" dirty="0" smtClean="0">
                <a:hlinkClick r:id="rId4"/>
              </a:rPr>
              <a:t>html</a:t>
            </a:r>
            <a:endParaRPr lang="de-DE" altLang="ja-JP" dirty="0" smtClean="0"/>
          </a:p>
          <a:p>
            <a:pPr marL="228600" indent="-228600">
              <a:buAutoNum type="arabicParenR"/>
            </a:pPr>
            <a:r>
              <a:rPr lang="ja-JP" altLang="en-US" dirty="0" smtClean="0"/>
              <a:t>「</a:t>
            </a:r>
            <a:r>
              <a:rPr lang="de-DE" altLang="ja-JP" dirty="0" smtClean="0"/>
              <a:t>300</a:t>
            </a:r>
            <a:r>
              <a:rPr lang="ja-JP" altLang="en-US" dirty="0" smtClean="0"/>
              <a:t>人</a:t>
            </a:r>
            <a:r>
              <a:rPr lang="en-US" altLang="ja-JP" dirty="0" smtClean="0"/>
              <a:t>×</a:t>
            </a:r>
            <a:r>
              <a:rPr lang="ja-JP" altLang="en-US" dirty="0" smtClean="0"/>
              <a:t>友達</a:t>
            </a:r>
            <a:r>
              <a:rPr lang="en-US" altLang="ja-JP" dirty="0" smtClean="0"/>
              <a:t>5%</a:t>
            </a:r>
            <a:r>
              <a:rPr lang="ja-JP" altLang="en-US" dirty="0" smtClean="0"/>
              <a:t>がシェア</a:t>
            </a:r>
            <a:r>
              <a:rPr lang="en-US" altLang="ja-JP" dirty="0" smtClean="0"/>
              <a:t>×</a:t>
            </a:r>
            <a:r>
              <a:rPr lang="ja-JP" altLang="en-US" dirty="0" smtClean="0"/>
              <a:t>友達の友達の</a:t>
            </a:r>
            <a:r>
              <a:rPr lang="en-US" altLang="ja-JP" dirty="0" smtClean="0"/>
              <a:t>33%〜50%</a:t>
            </a:r>
            <a:r>
              <a:rPr lang="ja-JP" altLang="en-US" dirty="0" smtClean="0"/>
              <a:t>が記事を見る」と仮定</a:t>
            </a:r>
            <a:endParaRPr lang="en-US" altLang="ja-JP" dirty="0" smtClean="0"/>
          </a:p>
          <a:p>
            <a:pPr marL="228600" indent="-228600">
              <a:buAutoNum type="arabicParenR"/>
            </a:pPr>
            <a:endParaRPr kumimoji="1" lang="ja-JP" altLang="en-US" dirty="0"/>
          </a:p>
        </p:txBody>
      </p:sp>
      <p:grpSp>
        <p:nvGrpSpPr>
          <p:cNvPr id="88" name="図形グループ 87"/>
          <p:cNvGrpSpPr/>
          <p:nvPr/>
        </p:nvGrpSpPr>
        <p:grpSpPr>
          <a:xfrm>
            <a:off x="504064" y="2351164"/>
            <a:ext cx="4355780" cy="3799649"/>
            <a:chOff x="495300" y="2742841"/>
            <a:chExt cx="1512000" cy="3371315"/>
          </a:xfrm>
        </p:grpSpPr>
        <p:sp>
          <p:nvSpPr>
            <p:cNvPr id="89" name="コンテンツ プレースホルダー 1"/>
            <p:cNvSpPr txBox="1">
              <a:spLocks/>
            </p:cNvSpPr>
            <p:nvPr/>
          </p:nvSpPr>
          <p:spPr>
            <a:xfrm>
              <a:off x="495300" y="2974857"/>
              <a:ext cx="1512000" cy="3139299"/>
            </a:xfrm>
            <a:prstGeom prst="rect">
              <a:avLst/>
            </a:prstGeom>
            <a:solidFill>
              <a:schemeClr val="bg1"/>
            </a:solidFill>
            <a:ln w="19050" cmpd="sng">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177800" indent="-177800"/>
              <a:r>
                <a:rPr lang="ja-JP" altLang="en-US" sz="1000" dirty="0" smtClean="0"/>
                <a:t>ビッグデータの活用法は以下の</a:t>
              </a:r>
              <a:r>
                <a:rPr lang="en-US" altLang="ja-JP" sz="1000" dirty="0" smtClean="0"/>
                <a:t>4</a:t>
              </a:r>
              <a:r>
                <a:rPr lang="ja-JP" altLang="en-US" sz="1000" dirty="0" smtClean="0"/>
                <a:t>つの流れとなる</a:t>
              </a:r>
              <a:r>
                <a:rPr lang="en-US" altLang="ja-JP" sz="1000" baseline="30000" dirty="0" smtClean="0"/>
                <a:t>1)</a:t>
              </a:r>
            </a:p>
            <a:p>
              <a:pPr marL="177800" indent="-177800"/>
              <a:endParaRPr lang="en-US" altLang="ja-JP" sz="1000" dirty="0"/>
            </a:p>
            <a:p>
              <a:pPr marL="177800" indent="-177800"/>
              <a:endParaRPr lang="en-US" altLang="ja-JP" sz="1000" dirty="0" smtClean="0"/>
            </a:p>
            <a:p>
              <a:pPr marL="177800" indent="-177800"/>
              <a:endParaRPr lang="en-US" altLang="ja-JP" sz="1000" dirty="0"/>
            </a:p>
            <a:p>
              <a:pPr marL="177800" indent="-177800"/>
              <a:endParaRPr lang="en-US" altLang="ja-JP" sz="1000" dirty="0" smtClean="0"/>
            </a:p>
            <a:p>
              <a:pPr marL="177800" indent="-177800"/>
              <a:endParaRPr lang="en-US" altLang="ja-JP" sz="1000" dirty="0"/>
            </a:p>
            <a:p>
              <a:pPr marL="177800" indent="-177800"/>
              <a:endParaRPr lang="en-US" altLang="ja-JP" sz="1000" dirty="0" smtClean="0"/>
            </a:p>
            <a:p>
              <a:pPr marL="177800" indent="-177800"/>
              <a:endParaRPr lang="en-US" altLang="ja-JP" sz="1000" dirty="0"/>
            </a:p>
            <a:p>
              <a:pPr marL="177800" indent="-177800"/>
              <a:endParaRPr lang="en-US" altLang="ja-JP" sz="1000" dirty="0" smtClean="0"/>
            </a:p>
            <a:p>
              <a:pPr marL="177800" indent="-177800"/>
              <a:endParaRPr lang="en-US" altLang="ja-JP" sz="1000" dirty="0"/>
            </a:p>
            <a:p>
              <a:pPr marL="177800" indent="-177800"/>
              <a:endParaRPr lang="en-US" altLang="ja-JP" sz="1000" dirty="0" smtClean="0"/>
            </a:p>
            <a:p>
              <a:pPr marL="177800" indent="-177800"/>
              <a:r>
                <a:rPr lang="ja-JP" altLang="en-US" sz="1000" dirty="0" smtClean="0"/>
                <a:t>ビッグデータをビジネスで導入する上で、スモールデータの分析から始めることが必要である。限られた場面での定性的な分析、データの収集方法の確立を通じて、データをアルゴリズムで分析できる仕組みを整え、次第に大きなサイズのデータに広げていくべきである</a:t>
              </a:r>
              <a:r>
                <a:rPr lang="ja-JP" altLang="ja-JP" sz="1000" baseline="30000" dirty="0" smtClean="0"/>
                <a:t>2</a:t>
              </a:r>
              <a:r>
                <a:rPr lang="en-US" altLang="ja-JP" sz="1000" baseline="30000" dirty="0" smtClean="0"/>
                <a:t>)</a:t>
              </a:r>
              <a:endParaRPr lang="en-US" altLang="ja-JP" sz="1000" dirty="0" smtClean="0"/>
            </a:p>
            <a:p>
              <a:pPr marL="177800" indent="-177800"/>
              <a:endParaRPr lang="en-US" altLang="ja-JP" sz="1000" dirty="0"/>
            </a:p>
            <a:p>
              <a:pPr marL="177800" indent="-177800"/>
              <a:r>
                <a:rPr lang="ja-JP" altLang="en-US" sz="1000" dirty="0" smtClean="0"/>
                <a:t>ビッグデータの収集・分析方法は外注に頼らざるをえない。外注先としては富士通総研や</a:t>
              </a:r>
              <a:r>
                <a:rPr lang="en-US" altLang="ja-JP" sz="1000" dirty="0" smtClean="0"/>
                <a:t>NTT</a:t>
              </a:r>
              <a:r>
                <a:rPr lang="ja-JP" altLang="en-US" sz="1000" dirty="0" smtClean="0"/>
                <a:t>データなどがある。将来的には中小企業がそのような外注先を用いながらビッグデータを活用する方法を外部に対して販売していく可能性も考えられる</a:t>
              </a:r>
              <a:endParaRPr lang="en-US" altLang="ja-JP" sz="1000" dirty="0" smtClean="0"/>
            </a:p>
            <a:p>
              <a:pPr marL="177800" indent="-177800"/>
              <a:endParaRPr lang="en-US" altLang="ja-JP" sz="1000" dirty="0"/>
            </a:p>
            <a:p>
              <a:pPr marL="177800" indent="-177800"/>
              <a:endParaRPr lang="en-US" altLang="ja-JP" sz="1000" dirty="0" smtClean="0"/>
            </a:p>
          </p:txBody>
        </p:sp>
        <p:sp>
          <p:nvSpPr>
            <p:cNvPr id="90" name="コンテンツ プレースホルダー 1"/>
            <p:cNvSpPr txBox="1">
              <a:spLocks/>
            </p:cNvSpPr>
            <p:nvPr/>
          </p:nvSpPr>
          <p:spPr>
            <a:xfrm>
              <a:off x="495300" y="2742841"/>
              <a:ext cx="1512000" cy="232017"/>
            </a:xfrm>
            <a:prstGeom prst="rect">
              <a:avLst/>
            </a:prstGeom>
            <a:solidFill>
              <a:schemeClr val="tx2">
                <a:lumMod val="50000"/>
              </a:schemeClr>
            </a:solidFill>
            <a:ln w="19050" cmpd="sng">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lgn="ctr">
                <a:buNone/>
              </a:pPr>
              <a:r>
                <a:rPr lang="ja-JP" altLang="en-US" sz="1000" dirty="0" smtClean="0">
                  <a:solidFill>
                    <a:srgbClr val="FFFFFF"/>
                  </a:solidFill>
                </a:rPr>
                <a:t>ビッグデータの活用とは？</a:t>
              </a:r>
              <a:endParaRPr lang="en-US" altLang="ja-JP" sz="1000" dirty="0" smtClean="0">
                <a:solidFill>
                  <a:srgbClr val="FFFFFF"/>
                </a:solidFill>
              </a:endParaRPr>
            </a:p>
          </p:txBody>
        </p:sp>
      </p:grpSp>
      <p:cxnSp>
        <p:nvCxnSpPr>
          <p:cNvPr id="98" name="直線矢印コネクタ 97"/>
          <p:cNvCxnSpPr>
            <a:stCxn id="99" idx="1"/>
            <a:endCxn id="90" idx="0"/>
          </p:cNvCxnSpPr>
          <p:nvPr/>
        </p:nvCxnSpPr>
        <p:spPr>
          <a:xfrm flipH="1">
            <a:off x="2681954" y="1720511"/>
            <a:ext cx="467123" cy="630653"/>
          </a:xfrm>
          <a:prstGeom prst="straightConnector1">
            <a:avLst/>
          </a:prstGeom>
          <a:ln>
            <a:solidFill>
              <a:srgbClr val="FA8716"/>
            </a:solidFill>
            <a:tailEnd type="arrow"/>
          </a:ln>
          <a:effectLst/>
        </p:spPr>
        <p:style>
          <a:lnRef idx="2">
            <a:schemeClr val="accent1"/>
          </a:lnRef>
          <a:fillRef idx="0">
            <a:schemeClr val="accent1"/>
          </a:fillRef>
          <a:effectRef idx="1">
            <a:schemeClr val="accent1"/>
          </a:effectRef>
          <a:fontRef idx="minor">
            <a:schemeClr val="tx1"/>
          </a:fontRef>
        </p:style>
      </p:cxnSp>
      <p:sp>
        <p:nvSpPr>
          <p:cNvPr id="99" name="正方形/長方形 98"/>
          <p:cNvSpPr/>
          <p:nvPr/>
        </p:nvSpPr>
        <p:spPr>
          <a:xfrm>
            <a:off x="3149077" y="1642056"/>
            <a:ext cx="724103" cy="156909"/>
          </a:xfrm>
          <a:prstGeom prst="rect">
            <a:avLst/>
          </a:prstGeom>
          <a:noFill/>
          <a:ln>
            <a:solidFill>
              <a:schemeClr val="accent3"/>
            </a:solidFill>
          </a:ln>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grpSp>
        <p:nvGrpSpPr>
          <p:cNvPr id="101" name="図形グループ 100"/>
          <p:cNvGrpSpPr/>
          <p:nvPr/>
        </p:nvGrpSpPr>
        <p:grpSpPr>
          <a:xfrm>
            <a:off x="5107400" y="2351164"/>
            <a:ext cx="4355780" cy="3799650"/>
            <a:chOff x="495300" y="2742841"/>
            <a:chExt cx="1512000" cy="3371316"/>
          </a:xfrm>
        </p:grpSpPr>
        <p:sp>
          <p:nvSpPr>
            <p:cNvPr id="102" name="コンテンツ プレースホルダー 1"/>
            <p:cNvSpPr txBox="1">
              <a:spLocks/>
            </p:cNvSpPr>
            <p:nvPr/>
          </p:nvSpPr>
          <p:spPr>
            <a:xfrm>
              <a:off x="495300" y="2974857"/>
              <a:ext cx="1512000" cy="3139300"/>
            </a:xfrm>
            <a:prstGeom prst="rect">
              <a:avLst/>
            </a:prstGeom>
            <a:solidFill>
              <a:schemeClr val="bg1"/>
            </a:solidFill>
            <a:ln w="19050" cmpd="sng">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177800" indent="-177800"/>
              <a:r>
                <a:rPr lang="ja-JP" altLang="en-US" sz="1000" dirty="0" smtClean="0"/>
                <a:t>発信方法としては、</a:t>
              </a:r>
              <a:r>
                <a:rPr lang="en-US" altLang="ja-JP" sz="1000" dirty="0" err="1" smtClean="0"/>
                <a:t>facebook</a:t>
              </a:r>
              <a:r>
                <a:rPr lang="ja-JP" altLang="en-US" sz="1000" dirty="0" smtClean="0"/>
                <a:t>・</a:t>
              </a:r>
              <a:r>
                <a:rPr lang="en-US" altLang="ja-JP" sz="1000" dirty="0" smtClean="0"/>
                <a:t>Twitter</a:t>
              </a:r>
              <a:r>
                <a:rPr lang="ja-JP" altLang="en-US" sz="1000" dirty="0" smtClean="0"/>
                <a:t>・</a:t>
              </a:r>
              <a:r>
                <a:rPr lang="en-US" altLang="ja-JP" sz="1000" dirty="0" err="1" smtClean="0"/>
                <a:t>Instagram</a:t>
              </a:r>
              <a:r>
                <a:rPr lang="ja-JP" altLang="en-US" sz="1000" dirty="0" smtClean="0"/>
                <a:t>・</a:t>
              </a:r>
              <a:r>
                <a:rPr lang="en-US" altLang="ja-JP" sz="1000" dirty="0" err="1" smtClean="0"/>
                <a:t>Wordpress</a:t>
              </a:r>
              <a:r>
                <a:rPr lang="ja-JP" altLang="en-US" sz="1000" dirty="0" smtClean="0"/>
                <a:t>・</a:t>
              </a:r>
              <a:r>
                <a:rPr lang="en-US" altLang="ja-JP" sz="1000" dirty="0" smtClean="0"/>
                <a:t>LINE</a:t>
              </a:r>
              <a:r>
                <a:rPr lang="ja-JP" altLang="en-US" sz="1000" dirty="0" smtClean="0"/>
                <a:t>・</a:t>
              </a:r>
              <a:r>
                <a:rPr lang="en-US" altLang="ja-JP" sz="1000" dirty="0" smtClean="0"/>
                <a:t>Ameba</a:t>
              </a:r>
              <a:r>
                <a:rPr lang="ja-JP" altLang="en-US" sz="1000" dirty="0" smtClean="0"/>
                <a:t>・</a:t>
              </a:r>
              <a:r>
                <a:rPr lang="en-US" altLang="ja-JP" sz="1000" dirty="0" smtClean="0"/>
                <a:t>Google+</a:t>
              </a:r>
              <a:r>
                <a:rPr lang="ja-JP" altLang="en-US" sz="1000" dirty="0" smtClean="0"/>
                <a:t>・</a:t>
              </a:r>
              <a:r>
                <a:rPr lang="en-US" altLang="ja-JP" sz="1000" dirty="0" err="1" smtClean="0"/>
                <a:t>Youtube</a:t>
              </a:r>
              <a:r>
                <a:rPr lang="ja-JP" altLang="en-US" sz="1000" dirty="0" smtClean="0"/>
                <a:t>・</a:t>
              </a:r>
              <a:r>
                <a:rPr lang="en-US" altLang="ja-JP" sz="1000" dirty="0" smtClean="0"/>
                <a:t>LinkedIn</a:t>
              </a:r>
              <a:r>
                <a:rPr lang="ja-JP" altLang="en-US" sz="1000" dirty="0" smtClean="0"/>
                <a:t>・各種ブログなどが考えられる。利用率が高いのは</a:t>
              </a:r>
              <a:r>
                <a:rPr lang="en-US" altLang="ja-JP" sz="1000" dirty="0" smtClean="0"/>
                <a:t>LINE</a:t>
              </a:r>
              <a:r>
                <a:rPr lang="ja-JP" altLang="en-US" sz="1000" dirty="0" smtClean="0"/>
                <a:t>（</a:t>
              </a:r>
              <a:r>
                <a:rPr lang="en-US" altLang="ja-JP" sz="1000" dirty="0" smtClean="0"/>
                <a:t>58</a:t>
              </a:r>
              <a:r>
                <a:rPr lang="ja-JP" altLang="en-US" sz="1000" dirty="0" smtClean="0"/>
                <a:t>％）、</a:t>
              </a:r>
              <a:r>
                <a:rPr lang="en-US" altLang="ja-JP" sz="1000" dirty="0" err="1" smtClean="0"/>
                <a:t>facebook</a:t>
              </a:r>
              <a:r>
                <a:rPr lang="ja-JP" altLang="en-US" sz="1000" dirty="0" smtClean="0"/>
                <a:t>（</a:t>
              </a:r>
              <a:r>
                <a:rPr lang="en-US" altLang="ja-JP" sz="1000" dirty="0" smtClean="0"/>
                <a:t>37</a:t>
              </a:r>
              <a:r>
                <a:rPr lang="ja-JP" altLang="en-US" sz="1000" dirty="0" smtClean="0"/>
                <a:t>％）、</a:t>
              </a:r>
              <a:r>
                <a:rPr lang="en-US" altLang="ja-JP" sz="1000" dirty="0" smtClean="0"/>
                <a:t>Twitter</a:t>
              </a:r>
              <a:r>
                <a:rPr lang="ja-JP" altLang="en-US" sz="1000" dirty="0" smtClean="0"/>
                <a:t>（</a:t>
              </a:r>
              <a:r>
                <a:rPr lang="en-US" altLang="ja-JP" sz="1000" dirty="0" smtClean="0"/>
                <a:t>35</a:t>
              </a:r>
              <a:r>
                <a:rPr lang="ja-JP" altLang="en-US" sz="1000" dirty="0" smtClean="0"/>
                <a:t>％）の</a:t>
              </a:r>
              <a:r>
                <a:rPr lang="en-US" altLang="ja-JP" sz="1000" dirty="0" smtClean="0"/>
                <a:t>3</a:t>
              </a:r>
              <a:r>
                <a:rPr lang="ja-JP" altLang="en-US" sz="1000" dirty="0" smtClean="0"/>
                <a:t>種である</a:t>
              </a:r>
              <a:r>
                <a:rPr lang="en-US" altLang="ja-JP" sz="1000" baseline="30000" dirty="0" smtClean="0"/>
                <a:t>3)</a:t>
              </a:r>
            </a:p>
            <a:p>
              <a:pPr marL="177800" indent="-177800"/>
              <a:endParaRPr lang="en-US" altLang="ja-JP" sz="1000" dirty="0"/>
            </a:p>
            <a:p>
              <a:pPr marL="177800" indent="-177800"/>
              <a:r>
                <a:rPr lang="en-US" altLang="ja-JP" sz="1000" dirty="0" smtClean="0"/>
                <a:t>SNS</a:t>
              </a:r>
              <a:r>
                <a:rPr lang="ja-JP" altLang="en-US" sz="1000" dirty="0" smtClean="0"/>
                <a:t>の他にも、地域を限定したリスティング広告が使用できる</a:t>
              </a:r>
              <a:endParaRPr lang="en-US" altLang="ja-JP" sz="1000" dirty="0"/>
            </a:p>
            <a:p>
              <a:pPr marL="177800" indent="0">
                <a:buNone/>
              </a:pPr>
              <a:r>
                <a:rPr lang="ja-JP" altLang="en-US" sz="1000" dirty="0" smtClean="0"/>
                <a:t>（例：名古屋を中心に半径</a:t>
              </a:r>
              <a:r>
                <a:rPr lang="en-US" altLang="ja-JP" sz="1000" dirty="0" smtClean="0"/>
                <a:t>50km</a:t>
              </a:r>
              <a:r>
                <a:rPr lang="ja-JP" altLang="en-US" sz="1000" dirty="0" smtClean="0"/>
                <a:t>）</a:t>
              </a:r>
              <a:endParaRPr lang="en-US" altLang="ja-JP" sz="1000" dirty="0" smtClean="0"/>
            </a:p>
            <a:p>
              <a:pPr marL="177800" indent="0">
                <a:buNone/>
              </a:pPr>
              <a:endParaRPr lang="en-US" altLang="ja-JP" sz="1000" dirty="0"/>
            </a:p>
            <a:p>
              <a:pPr marL="177800" indent="-177800"/>
              <a:r>
                <a:rPr lang="ja-JP" altLang="en-US" sz="1000" dirty="0" smtClean="0"/>
                <a:t>発信内容としては、</a:t>
              </a:r>
              <a:endParaRPr lang="en-US" altLang="ja-JP" sz="1000" dirty="0" smtClean="0"/>
            </a:p>
            <a:p>
              <a:pPr marL="228600" indent="-228600">
                <a:buFont typeface="+mj-lt"/>
                <a:buAutoNum type="arabicParenR"/>
              </a:pPr>
              <a:r>
                <a:rPr lang="ja-JP" altLang="en-US" sz="1000" dirty="0" smtClean="0"/>
                <a:t>過去</a:t>
              </a:r>
              <a:r>
                <a:rPr lang="ja-JP" altLang="en-US" sz="1000" dirty="0" smtClean="0"/>
                <a:t>事例・現在の施策</a:t>
              </a:r>
              <a:endParaRPr lang="en-US" altLang="ja-JP" sz="1000" dirty="0" smtClean="0"/>
            </a:p>
            <a:p>
              <a:pPr marL="228600" indent="-228600">
                <a:buFont typeface="+mj-lt"/>
                <a:buAutoNum type="arabicParenR"/>
              </a:pPr>
              <a:r>
                <a:rPr lang="ja-JP" altLang="en-US" sz="1000" dirty="0" smtClean="0"/>
                <a:t>インターン生の一連の事業内容</a:t>
              </a:r>
              <a:endParaRPr lang="en-US" altLang="ja-JP" sz="1000" dirty="0" smtClean="0"/>
            </a:p>
            <a:p>
              <a:pPr marL="0" indent="0">
                <a:buNone/>
              </a:pPr>
              <a:r>
                <a:rPr lang="ja-JP" altLang="en-US" sz="1000" dirty="0" smtClean="0"/>
                <a:t>の</a:t>
              </a:r>
              <a:r>
                <a:rPr lang="en-US" altLang="ja-JP" sz="1000" dirty="0" smtClean="0"/>
                <a:t>2</a:t>
              </a:r>
              <a:r>
                <a:rPr lang="ja-JP" altLang="en-US" sz="1000" dirty="0" smtClean="0"/>
                <a:t>点が考えられる</a:t>
              </a:r>
              <a:endParaRPr lang="en-US" altLang="ja-JP" sz="1000" dirty="0" smtClean="0"/>
            </a:p>
            <a:p>
              <a:pPr marL="0" indent="0">
                <a:buNone/>
              </a:pPr>
              <a:endParaRPr lang="en-US" altLang="ja-JP" sz="1000" dirty="0"/>
            </a:p>
            <a:p>
              <a:pPr marL="177800" indent="-177800"/>
              <a:r>
                <a:rPr lang="ja-JP" altLang="en-US" sz="1000" dirty="0" smtClean="0"/>
                <a:t>仮に友達が</a:t>
              </a:r>
              <a:r>
                <a:rPr lang="en-US" altLang="ja-JP" sz="1000" dirty="0" smtClean="0"/>
                <a:t>300</a:t>
              </a:r>
              <a:r>
                <a:rPr lang="ja-JP" altLang="en-US" sz="1000" dirty="0" smtClean="0"/>
                <a:t>人いる状態で</a:t>
              </a:r>
              <a:r>
                <a:rPr lang="en-US" altLang="ja-JP" sz="1000" dirty="0" err="1" smtClean="0"/>
                <a:t>facebook</a:t>
              </a:r>
              <a:r>
                <a:rPr lang="ja-JP" altLang="en-US" sz="1000" dirty="0" smtClean="0"/>
                <a:t>でポストを投稿し、シェアを友人に頼んだとすると、およそ</a:t>
              </a:r>
              <a:r>
                <a:rPr lang="en-US" altLang="ja-JP" sz="1000" dirty="0" smtClean="0"/>
                <a:t>1500〜2250</a:t>
              </a:r>
              <a:r>
                <a:rPr lang="ja-JP" altLang="en-US" sz="1000" dirty="0" smtClean="0"/>
                <a:t>人がシェアしたポスト内容を見ることとなる</a:t>
              </a:r>
              <a:endParaRPr lang="en-US" altLang="ja-JP" sz="1000" dirty="0"/>
            </a:p>
            <a:p>
              <a:pPr marL="0" indent="0">
                <a:buNone/>
              </a:pPr>
              <a:endParaRPr lang="en-US" altLang="ja-JP" sz="1000" dirty="0" smtClean="0"/>
            </a:p>
            <a:p>
              <a:pPr marL="0" indent="0">
                <a:buNone/>
              </a:pPr>
              <a:r>
                <a:rPr lang="en-US" altLang="ja-JP" sz="1000" dirty="0" smtClean="0"/>
                <a:t>→</a:t>
              </a:r>
              <a:r>
                <a:rPr lang="ja-JP" altLang="en-US" sz="1000" dirty="0" smtClean="0"/>
                <a:t>「名古屋　解体」で検索した場合の</a:t>
              </a:r>
              <a:endParaRPr lang="en-US" altLang="ja-JP" sz="1000" dirty="0" smtClean="0"/>
            </a:p>
            <a:p>
              <a:pPr marL="0" indent="0">
                <a:buNone/>
              </a:pPr>
              <a:r>
                <a:rPr lang="ja-JP" altLang="en-US" sz="1000" dirty="0" smtClean="0"/>
                <a:t>リスティング広告</a:t>
              </a:r>
              <a:endParaRPr lang="en-US" altLang="ja-JP" sz="1000" dirty="0" smtClean="0"/>
            </a:p>
            <a:p>
              <a:pPr marL="0" indent="0">
                <a:buNone/>
              </a:pPr>
              <a:endParaRPr lang="en-US" altLang="ja-JP" sz="1000" dirty="0" smtClean="0"/>
            </a:p>
          </p:txBody>
        </p:sp>
        <p:sp>
          <p:nvSpPr>
            <p:cNvPr id="103" name="コンテンツ プレースホルダー 1"/>
            <p:cNvSpPr txBox="1">
              <a:spLocks/>
            </p:cNvSpPr>
            <p:nvPr/>
          </p:nvSpPr>
          <p:spPr>
            <a:xfrm>
              <a:off x="495300" y="2742841"/>
              <a:ext cx="1512000" cy="232017"/>
            </a:xfrm>
            <a:prstGeom prst="rect">
              <a:avLst/>
            </a:prstGeom>
            <a:solidFill>
              <a:schemeClr val="tx2">
                <a:lumMod val="50000"/>
              </a:schemeClr>
            </a:solidFill>
            <a:ln w="19050" cmpd="sng">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342900" indent="-342900" algn="l" defTabSz="457200" rtl="0" eaLnBrk="1" latinLnBrk="0" hangingPunct="1">
                <a:spcBef>
                  <a:spcPct val="20000"/>
                </a:spcBef>
                <a:buFont typeface="Arial"/>
                <a:buChar char="•"/>
                <a:defRPr kumimoji="1" sz="1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1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12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lgn="ctr">
                <a:buNone/>
              </a:pPr>
              <a:r>
                <a:rPr lang="ja-JP" altLang="en-US" sz="1000" dirty="0" smtClean="0">
                  <a:solidFill>
                    <a:srgbClr val="FFFFFF"/>
                  </a:solidFill>
                </a:rPr>
                <a:t>S</a:t>
              </a:r>
              <a:r>
                <a:rPr lang="en-US" altLang="ja-JP" sz="1000" dirty="0" smtClean="0">
                  <a:solidFill>
                    <a:srgbClr val="FFFFFF"/>
                  </a:solidFill>
                </a:rPr>
                <a:t>NS</a:t>
              </a:r>
              <a:r>
                <a:rPr lang="ja-JP" altLang="en-US" sz="1000" dirty="0" smtClean="0">
                  <a:solidFill>
                    <a:srgbClr val="FFFFFF"/>
                  </a:solidFill>
                </a:rPr>
                <a:t>の発信方法と期待される効果とは？</a:t>
              </a:r>
              <a:endParaRPr lang="en-US" altLang="ja-JP" sz="1000" dirty="0" smtClean="0">
                <a:solidFill>
                  <a:srgbClr val="FFFFFF"/>
                </a:solidFill>
              </a:endParaRPr>
            </a:p>
          </p:txBody>
        </p:sp>
      </p:grpSp>
      <p:sp>
        <p:nvSpPr>
          <p:cNvPr id="107" name="正方形/長方形 106"/>
          <p:cNvSpPr/>
          <p:nvPr/>
        </p:nvSpPr>
        <p:spPr>
          <a:xfrm>
            <a:off x="2220346" y="1835500"/>
            <a:ext cx="2366591" cy="156909"/>
          </a:xfrm>
          <a:prstGeom prst="rect">
            <a:avLst/>
          </a:prstGeom>
          <a:noFill/>
          <a:ln>
            <a:solidFill>
              <a:schemeClr val="accent3"/>
            </a:solidFill>
          </a:ln>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cxnSp>
        <p:nvCxnSpPr>
          <p:cNvPr id="109" name="直線矢印コネクタ 108"/>
          <p:cNvCxnSpPr>
            <a:stCxn id="107" idx="3"/>
            <a:endCxn id="103" idx="0"/>
          </p:cNvCxnSpPr>
          <p:nvPr/>
        </p:nvCxnSpPr>
        <p:spPr>
          <a:xfrm>
            <a:off x="4586937" y="1913955"/>
            <a:ext cx="2698353" cy="437209"/>
          </a:xfrm>
          <a:prstGeom prst="straightConnector1">
            <a:avLst/>
          </a:prstGeom>
          <a:ln>
            <a:solidFill>
              <a:srgbClr val="FA8716"/>
            </a:solidFill>
            <a:tailEnd type="arrow"/>
          </a:ln>
          <a:effectLst/>
        </p:spPr>
        <p:style>
          <a:lnRef idx="2">
            <a:schemeClr val="accent1"/>
          </a:lnRef>
          <a:fillRef idx="0">
            <a:schemeClr val="accent1"/>
          </a:fillRef>
          <a:effectRef idx="1">
            <a:schemeClr val="accent1"/>
          </a:effectRef>
          <a:fontRef idx="minor">
            <a:schemeClr val="tx1"/>
          </a:fontRef>
        </p:style>
      </p:cxnSp>
      <p:pic>
        <p:nvPicPr>
          <p:cNvPr id="67" name="図 66" descr="service_flow_tcm102-1139646.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1584" y="2864220"/>
            <a:ext cx="4182975" cy="1680660"/>
          </a:xfrm>
          <a:prstGeom prst="rect">
            <a:avLst/>
          </a:prstGeom>
          <a:noFill/>
          <a:ln>
            <a:noFill/>
          </a:ln>
        </p:spPr>
      </p:pic>
      <p:pic>
        <p:nvPicPr>
          <p:cNvPr id="110" name="図 109" descr="Screen Shot 2016-06-06 at 14.29.35.png"/>
          <p:cNvPicPr>
            <a:picLocks noChangeAspect="1"/>
          </p:cNvPicPr>
          <p:nvPr/>
        </p:nvPicPr>
        <p:blipFill rotWithShape="1">
          <a:blip r:embed="rId6">
            <a:extLst>
              <a:ext uri="{28A0092B-C50C-407E-A947-70E740481C1C}">
                <a14:useLocalDpi xmlns:a14="http://schemas.microsoft.com/office/drawing/2010/main" val="0"/>
              </a:ext>
            </a:extLst>
          </a:blip>
          <a:srcRect l="3063" r="4082" b="50504"/>
          <a:stretch/>
        </p:blipFill>
        <p:spPr>
          <a:xfrm>
            <a:off x="7188263" y="5122184"/>
            <a:ext cx="2252138" cy="947414"/>
          </a:xfrm>
          <a:prstGeom prst="rect">
            <a:avLst/>
          </a:prstGeom>
        </p:spPr>
      </p:pic>
    </p:spTree>
    <p:extLst>
      <p:ext uri="{BB962C8B-B14F-4D97-AF65-F5344CB8AC3E}">
        <p14:creationId xmlns:p14="http://schemas.microsoft.com/office/powerpoint/2010/main" val="281004013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ホワイト">
  <a:themeElements>
    <a:clrScheme name="エクスポ">
      <a:dk1>
        <a:sysClr val="windowText" lastClr="000000"/>
      </a:dk1>
      <a:lt1>
        <a:sysClr val="window" lastClr="FFFFFF"/>
      </a:lt1>
      <a:dk2>
        <a:srgbClr val="263B86"/>
      </a:dk2>
      <a:lt2>
        <a:srgbClr val="76B6F2"/>
      </a:lt2>
      <a:accent1>
        <a:srgbClr val="FBC01E"/>
      </a:accent1>
      <a:accent2>
        <a:srgbClr val="EFE1A2"/>
      </a:accent2>
      <a:accent3>
        <a:srgbClr val="FA8716"/>
      </a:accent3>
      <a:accent4>
        <a:srgbClr val="BE0204"/>
      </a:accent4>
      <a:accent5>
        <a:srgbClr val="640F10"/>
      </a:accent5>
      <a:accent6>
        <a:srgbClr val="7E13E3"/>
      </a:accent6>
      <a:hlink>
        <a:srgbClr val="D2D200"/>
      </a:hlink>
      <a:folHlink>
        <a:srgbClr val="D0B9F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50568</TotalTime>
  <Words>1218</Words>
  <Application>Microsoft Macintosh PowerPoint</Application>
  <PresentationFormat>A4 210x297 mm</PresentationFormat>
  <Paragraphs>143</Paragraphs>
  <Slides>4</Slides>
  <Notes>0</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ホワイト</vt:lpstr>
      <vt:lpstr>プロジェクト案</vt:lpstr>
      <vt:lpstr>プロジェクト1</vt:lpstr>
      <vt:lpstr>プロジェクト1（具体案）</vt:lpstr>
      <vt:lpstr>プロジェクト1（期待される効果）</vt:lpstr>
    </vt:vector>
  </TitlesOfParts>
  <Company>東京大学</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水野 隼輔</dc:creator>
  <cp:lastModifiedBy>水野 隼輔</cp:lastModifiedBy>
  <cp:revision>341</cp:revision>
  <cp:lastPrinted>2016-08-18T01:45:41Z</cp:lastPrinted>
  <dcterms:created xsi:type="dcterms:W3CDTF">2016-03-08T13:47:28Z</dcterms:created>
  <dcterms:modified xsi:type="dcterms:W3CDTF">2016-08-18T01:45:47Z</dcterms:modified>
</cp:coreProperties>
</file>